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ebp" ContentType="image/jpe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9" r:id="rId2"/>
    <p:sldId id="256" r:id="rId3"/>
    <p:sldId id="284" r:id="rId4"/>
    <p:sldId id="327" r:id="rId5"/>
    <p:sldId id="328" r:id="rId6"/>
    <p:sldId id="329" r:id="rId7"/>
    <p:sldId id="374" r:id="rId8"/>
    <p:sldId id="504" r:id="rId9"/>
    <p:sldId id="332" r:id="rId10"/>
    <p:sldId id="326" r:id="rId11"/>
    <p:sldId id="373" r:id="rId12"/>
    <p:sldId id="345" r:id="rId13"/>
    <p:sldId id="342" r:id="rId14"/>
    <p:sldId id="495" r:id="rId15"/>
    <p:sldId id="349" r:id="rId16"/>
    <p:sldId id="494" r:id="rId17"/>
    <p:sldId id="476" r:id="rId18"/>
    <p:sldId id="499" r:id="rId19"/>
    <p:sldId id="335" r:id="rId20"/>
    <p:sldId id="503" r:id="rId21"/>
    <p:sldId id="497" r:id="rId22"/>
    <p:sldId id="498" r:id="rId23"/>
    <p:sldId id="501" r:id="rId24"/>
    <p:sldId id="286" r:id="rId25"/>
    <p:sldId id="477" r:id="rId26"/>
    <p:sldId id="365" r:id="rId27"/>
    <p:sldId id="483" r:id="rId28"/>
    <p:sldId id="502" r:id="rId29"/>
    <p:sldId id="377" r:id="rId30"/>
    <p:sldId id="485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79318" autoAdjust="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FC60BF-5AAE-4895-AF83-7E2D90F5D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06FF7-33BC-4AEE-9478-275C611B95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2E310-6A97-44F8-9E3B-D62C7DB393DE}" type="datetimeFigureOut">
              <a:rPr lang="en-IN" smtClean="0"/>
              <a:t>07-07-2021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FCFF7-55F2-442E-841C-41E151525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2BE5C-6933-4E31-8DF2-5305011DCB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5AC4E-0ACD-4D51-852F-8FE4EA5B06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30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47CA-D325-4CEC-88DF-276BCEFDA1F8}" type="datetimeFigureOut">
              <a:rPr lang="en-IN" smtClean="0"/>
              <a:t>07-07-2021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9796-B098-47AD-9CCA-A56D0E1CAD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93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401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D29C9-B1C3-4C5C-A666-10B13D4DA642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19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704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92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5FA491A3-516A-4B84-BC55-187E989F853C}" type="slidenum">
              <a:rPr lang="ko-KR" altLang="en-US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639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496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6E1EC-ECC7-43C0-88F9-B448D83C4F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67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3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9368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will</a:t>
            </a:r>
            <a:r>
              <a:rPr lang="fr-FR" dirty="0"/>
              <a:t> not enter in </a:t>
            </a:r>
            <a:r>
              <a:rPr lang="fr-FR" dirty="0" err="1"/>
              <a:t>details</a:t>
            </a:r>
            <a:r>
              <a:rPr lang="fr-FR" dirty="0"/>
              <a:t> but I put for information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details</a:t>
            </a:r>
            <a:r>
              <a:rPr lang="fr-FR" dirty="0"/>
              <a:t> of the release 1 certification program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649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0473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67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0639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F446A-1872-4C2E-8EC5-4684696A86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29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258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649885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3131683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613480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4095278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D63EC87-C95A-4085-9B48-CD37D2254CE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0"/>
            <a:ext cx="1736" cy="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42" tIns="47421" rIns="94842" bIns="4742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4000"/>
              </a:lnSpc>
              <a:buSzPct val="100000"/>
            </a:pPr>
            <a:fld id="{73E83CF7-5195-4B7F-866D-C5890F291E9E}" type="slidenum">
              <a:rPr lang="en-US" altLang="en-US" sz="15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buSzPct val="100000"/>
              </a:pPr>
              <a:t>31</a:t>
            </a:fld>
            <a:endParaRPr lang="en-US" altLang="en-US" sz="15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65175"/>
            <a:ext cx="67071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531" y="4782318"/>
            <a:ext cx="6795567" cy="4528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81797" algn="l"/>
                <a:tab pos="963595" algn="l"/>
                <a:tab pos="1445392" algn="l"/>
                <a:tab pos="1927189" algn="l"/>
                <a:tab pos="2408987" algn="l"/>
                <a:tab pos="2890784" algn="l"/>
                <a:tab pos="3372582" algn="l"/>
                <a:tab pos="3854379" algn="l"/>
                <a:tab pos="4336176" algn="l"/>
                <a:tab pos="4817974" algn="l"/>
                <a:tab pos="5299771" algn="l"/>
                <a:tab pos="5781568" algn="l"/>
                <a:tab pos="6263366" algn="l"/>
                <a:tab pos="6745163" algn="l"/>
                <a:tab pos="7226960" algn="l"/>
                <a:tab pos="7708758" algn="l"/>
                <a:tab pos="8190555" algn="l"/>
                <a:tab pos="8672352" algn="l"/>
                <a:tab pos="9154150" algn="l"/>
                <a:tab pos="9635947" algn="l"/>
              </a:tabLst>
            </a:pPr>
            <a:endParaRPr lang="en-US" altLang="en-US" sz="21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53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D29C9-B1C3-4C5C-A666-10B13D4DA64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44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6DD6D3-D95C-4F7E-9F9A-F96A01F2C44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09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>
              <a:buFontTx/>
              <a:buChar char="•"/>
              <a:defRPr/>
            </a:pPr>
            <a:endParaRPr lang="en-US" altLang="en-US" sz="9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27A096-30ED-4515-9EB7-131414CF61BD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262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en-US" sz="2800" dirty="0"/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en-US" sz="2800" dirty="0"/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en-US" sz="2800" dirty="0"/>
          </a:p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D29C9-B1C3-4C5C-A666-10B13D4DA64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57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554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A8C267-6E22-4007-A90D-A9A682EA26D8}" type="slidenum">
              <a:rPr lang="en-GB" altLang="en-US">
                <a:latin typeface="Times New Roman" panose="02020603050405020304" pitchFamily="18" charset="0"/>
              </a:rPr>
              <a:pPr eaLnBrk="1" hangingPunct="1"/>
              <a:t>9</a:t>
            </a:fld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998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F446A-1872-4C2E-8EC5-4684696A86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5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F23ED-0E0F-4C47-9B9F-24323C66C42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4B6FF-BD86-4643-99E0-D8B89F11E3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02475-C8B8-4251-8C58-017BC0B0A63B}"/>
              </a:ext>
            </a:extLst>
          </p:cNvPr>
          <p:cNvSpPr txBox="1"/>
          <p:nvPr userDrawn="1"/>
        </p:nvSpPr>
        <p:spPr>
          <a:xfrm>
            <a:off x="1289915" y="704850"/>
            <a:ext cx="967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C-DOT-TSDSI Webinar Series: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Standards for IoT – Smart Cities Perspective </a:t>
            </a:r>
            <a:endParaRPr lang="en-I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65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0609-91D5-4684-8D08-C1F640C2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190AE-A774-4F7F-B06F-5A2A6A211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F37C-FCC6-4C03-9CF4-DD497E22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7A15-6D37-464C-A4B9-AD960C7C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4189-223A-4050-B27B-8A49D5DD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A1674-BB5E-4FA9-A74B-7AFE5459754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84AE7-9758-4BFD-BBB5-BD4FB59805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B2CF3-8380-4407-B9C6-42DC01F82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9AB8F-BE22-49B5-ABC6-4C004653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C9FCF-95B4-4209-AD4D-EDB8F493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F470-F75C-4CD5-A237-4F9790A6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B427-E843-482C-BDFE-12B97E8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7A6C5-56D7-4842-B8AE-3DB6DCA3104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908C4-5D22-44A6-A296-CE750DD7C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E0A-4F78-47F4-875B-EA1BB747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C693-FC65-4561-8343-DB6085280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DBAF-EC9F-4E80-A0EB-40B6B866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46E4-9C71-4874-A73A-77FA4811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D75AB-6F6B-49AA-8294-8E5F8A61983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EBD5A2-2302-4F63-B622-649E4264A1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7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6846-B9B1-4B16-BA2A-E8F16E5B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44AAD-D7B0-4154-B3AB-341D2142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2714-08D5-4BA0-8034-2FE9EE49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6F655-47A4-44CE-82D9-3F013823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41BE1-C4B6-4F04-9EFF-9C540BDE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D85BE-957D-4311-9D1C-58F56DDECC4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F2690-B530-4BD1-A639-EE732C17D1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2BC2-1FED-4CF6-B41E-2EBEE906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8581-4736-498F-945D-8F4D552A4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FBD4-CE0B-4529-982E-1EF656488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D2FFD-43BF-4A1B-BD23-CCBCFFFB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5416-EA7C-4BE8-8C7C-E5AC6345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18A4-0682-4064-ADE8-7C419517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FCF7D-C3E4-4EBB-8550-CD8DDE7D5B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A0373-7965-40A0-8DC5-1B2DE242CE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F6A8-A96D-460C-9DC7-8D1A8438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FCCDE-7546-4BD6-9E5A-17CB7758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2CCAA-34C9-4704-9BC0-D27D8F30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DCE2D-1166-41EE-9B9C-D86B3818D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ACDCC-053A-41B0-8D8B-83D5165F8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5928D-FC7F-4AC3-BE28-2E2131AB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A8F56-EEEA-4C2C-846D-0E3BDB29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5E292-5C2D-4610-A4ED-7F910C98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372DE-3E61-4014-84D4-423AC58F2D1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1F176B-7011-4140-A106-1A8F3BF84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7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5BD1-EBF2-456C-8735-A47717BD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49864-C68F-4A0C-80CF-22169CB3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F5640-FC5D-4543-99A4-2531CF95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E6423-655F-4B31-A4FE-229F404F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B241D-50C2-41C2-905B-A5E233E1CBC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899B4-8BA7-4E09-8A84-5C6D0CBFE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B598E-9703-4B70-9CA8-8256F95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3D882-2357-4F29-884F-9A5166F5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1B1FA-4166-4BED-8282-2B284060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BD933-0301-47B7-B005-5B27CD252CA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3CE93-6AA2-4636-A459-D671F84FD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237-1627-4754-A6E3-08C9F925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B91C-D4C9-41E7-BE0E-C3318438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88452-C971-4AEB-B5FF-C97B02BE3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B49E-2F58-4FE7-9D68-4E0CC385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39607-FB1F-4326-87C3-B4601421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1BB64-A4F6-43CB-96AB-3CAD9CA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9437C2-AD9E-4ADF-A5C3-3FFE38DCCA7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4D9D2-592A-428B-864E-705FDEBED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BEB8-EE52-422E-B442-21193A0C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BC77B-F4A5-4427-AFE7-8AD33A1B8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50635-E08B-402C-BE15-2928E016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A6AF-DC55-4238-A35C-B490048E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E587-BD67-4ABD-90CE-F1567C52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6B92-E585-4AFB-8B0F-39AE315D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28320-2664-41F1-9AF2-702A000FC36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30191-91D1-4FE3-A77E-79BF76A38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44ECE-5A3C-4806-8DD5-FD2908F9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EFC4-A78C-42A5-9535-E084531B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A16B-73A3-4DB4-A81A-916FEEB38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EA8E-65FC-43F9-968E-3B57095C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AD58-B879-4721-9E0C-55037D2E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9604BD-105F-4BED-82BA-A68631445B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99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certificationforum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ebp"/><Relationship Id="rId4" Type="http://schemas.openxmlformats.org/officeDocument/2006/relationships/hyperlink" Target="https://onem2m.globalcertificationforum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ob.flynn@exactagss.com" TargetMode="External"/><Relationship Id="rId2" Type="http://schemas.openxmlformats.org/officeDocument/2006/relationships/hyperlink" Target="mailto:andyhan@hansung.ac.k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ebum.kim@tta.or.kr" TargetMode="External"/><Relationship Id="rId5" Type="http://schemas.openxmlformats.org/officeDocument/2006/relationships/hyperlink" Target="mailto:asif.hamidullah@globalcertificationforum.org" TargetMode="External"/><Relationship Id="rId4" Type="http://schemas.openxmlformats.org/officeDocument/2006/relationships/hyperlink" Target="mailto:MiguelAngel.ReinaOrtega@etsi.or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m2m.org/developer-guid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em2m.org/using-onem2m/developers/device-developers#n4a" TargetMode="External"/><Relationship Id="rId3" Type="http://schemas.openxmlformats.org/officeDocument/2006/relationships/hyperlink" Target="https://www.hackster.io/onem2m" TargetMode="External"/><Relationship Id="rId7" Type="http://schemas.openxmlformats.org/officeDocument/2006/relationships/hyperlink" Target="https://stackoverflow.com/questions/tagged/onem2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oneM2M/" TargetMode="External"/><Relationship Id="rId5" Type="http://schemas.openxmlformats.org/officeDocument/2006/relationships/hyperlink" Target="https://github.com/oneM2M-Tutorials" TargetMode="External"/><Relationship Id="rId4" Type="http://schemas.openxmlformats.org/officeDocument/2006/relationships/hyperlink" Target="https://git.onem2m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ooc.indiaeu-ictstandards.in/courses/onem2m/" TargetMode="External"/><Relationship Id="rId2" Type="http://schemas.openxmlformats.org/officeDocument/2006/relationships/hyperlink" Target="https://www.youtube.com/playlist?list=PLDd4EJmw5gUlIXL0oek7RicHC5iFGfh1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Dd4EJmw5gUmpyvOvcjoaVeSzM8Q4PvKB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etsi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tcn-3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9DBDB-1139-4198-94E4-247D5495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7" y="1077403"/>
            <a:ext cx="11774186" cy="50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670560" y="28847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4800" dirty="0"/>
              <a:t>WG TDE main specifications</a:t>
            </a:r>
            <a:endParaRPr lang="en-US" altLang="en-US" sz="48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670560" y="1166018"/>
            <a:ext cx="11292840" cy="4525963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fr-FR" sz="2200" dirty="0" err="1"/>
              <a:t>Methodology</a:t>
            </a:r>
            <a:r>
              <a:rPr lang="fr-FR" sz="2200" dirty="0"/>
              <a:t>: </a:t>
            </a:r>
          </a:p>
          <a:p>
            <a:pPr lvl="1" eaLnBrk="1" hangingPunct="1">
              <a:defRPr/>
            </a:pPr>
            <a:r>
              <a:rPr lang="fr-FR" sz="2000" dirty="0"/>
              <a:t>TS-0015 : </a:t>
            </a:r>
            <a:r>
              <a:rPr lang="fr-FR" sz="2000" dirty="0" err="1"/>
              <a:t>Testing</a:t>
            </a:r>
            <a:r>
              <a:rPr lang="fr-FR" sz="2000" dirty="0"/>
              <a:t> Framework</a:t>
            </a:r>
          </a:p>
          <a:p>
            <a:pPr eaLnBrk="1" hangingPunct="1">
              <a:defRPr/>
            </a:pPr>
            <a:r>
              <a:rPr lang="en-GB" sz="2200" dirty="0"/>
              <a:t>Interoperability Testing</a:t>
            </a:r>
          </a:p>
          <a:p>
            <a:pPr lvl="1" eaLnBrk="1" hangingPunct="1">
              <a:defRPr/>
            </a:pPr>
            <a:r>
              <a:rPr lang="en-US" sz="2000" dirty="0"/>
              <a:t>TS-0013: Interop Testing</a:t>
            </a:r>
          </a:p>
          <a:p>
            <a:pPr eaLnBrk="1" hangingPunct="1">
              <a:defRPr/>
            </a:pPr>
            <a:r>
              <a:rPr lang="en-GB" sz="2200" dirty="0"/>
              <a:t>Conformance Testing </a:t>
            </a:r>
          </a:p>
          <a:p>
            <a:pPr lvl="1" eaLnBrk="1" hangingPunct="1">
              <a:defRPr/>
            </a:pPr>
            <a:r>
              <a:rPr lang="en-US" sz="2000" dirty="0"/>
              <a:t>Conformance on oneM2M primitives: PICS TS-0017, TSS&amp;TP TS-0018 and ATS TS-0019</a:t>
            </a:r>
          </a:p>
          <a:p>
            <a:pPr lvl="1" eaLnBrk="1" hangingPunct="1">
              <a:defRPr/>
            </a:pPr>
            <a:endParaRPr lang="en-GB" sz="2200" dirty="0"/>
          </a:p>
          <a:p>
            <a:pPr marL="342900" lvl="1" indent="-342900">
              <a:defRPr/>
            </a:pPr>
            <a:r>
              <a:rPr lang="en-GB" sz="2200" dirty="0"/>
              <a:t>Definition of product profiles : </a:t>
            </a:r>
            <a:r>
              <a:rPr lang="en-GB" sz="2000" dirty="0"/>
              <a:t>TS-0025</a:t>
            </a:r>
          </a:p>
          <a:p>
            <a:pPr marL="342900" lvl="1" indent="-342900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GB" sz="2200" dirty="0"/>
              <a:t>Developer Guides : </a:t>
            </a:r>
            <a:r>
              <a:rPr lang="en-GB" sz="2000" dirty="0"/>
              <a:t>Series of 8 Technical Reports </a:t>
            </a:r>
            <a:r>
              <a:rPr lang="en-GB" sz="2000" dirty="0">
                <a:sym typeface="Wingdings" panose="05000000000000000000" pitchFamily="2" charset="2"/>
              </a:rPr>
              <a:t> more to come soon</a:t>
            </a:r>
          </a:p>
          <a:p>
            <a:pPr eaLnBrk="1" hangingPunct="1">
              <a:defRPr/>
            </a:pPr>
            <a:endParaRPr lang="en-GB" sz="20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en-GB" sz="2000" dirty="0">
                <a:sym typeface="Wingdings" panose="05000000000000000000" pitchFamily="2" charset="2"/>
              </a:rPr>
              <a:t>API Guide : TR-0051</a:t>
            </a:r>
            <a:endParaRPr lang="en-GB" sz="2000" dirty="0"/>
          </a:p>
          <a:p>
            <a:pPr eaLnBrk="1" hangingPunct="1">
              <a:defRPr/>
            </a:pPr>
            <a:endParaRPr lang="fr-FR" sz="200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en-GB" sz="2000" dirty="0">
              <a:solidFill>
                <a:srgbClr val="C00000"/>
              </a:solidFill>
            </a:endParaRPr>
          </a:p>
          <a:p>
            <a:pPr marL="914400" lvl="2" indent="0">
              <a:spcBef>
                <a:spcPts val="0"/>
              </a:spcBef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638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701040" y="20750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altLang="en-US" dirty="0"/>
              <a:t>Why Validate Standards?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701040" y="1219201"/>
            <a:ext cx="103022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Validation reveals problems/errors in</a:t>
            </a:r>
            <a:endParaRPr lang="en-GB" altLang="en-US" sz="2800" dirty="0"/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GB" altLang="en-US" sz="2000" dirty="0">
                <a:solidFill>
                  <a:srgbClr val="C00000"/>
                </a:solidFill>
              </a:rPr>
              <a:t>Standards  and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Validated standards give a higher chance of interoperable products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GB" altLang="en-US" sz="2000" dirty="0">
                <a:solidFill>
                  <a:srgbClr val="C00000"/>
                </a:solidFill>
              </a:rPr>
              <a:t>- For standardisers gives assurance that they provide right functionality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GB" altLang="en-US" sz="2000" dirty="0">
                <a:solidFill>
                  <a:srgbClr val="C00000"/>
                </a:solidFill>
              </a:rPr>
              <a:t>- For manufacturers and operators gives confidence to implement and go to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Provides an opportunity to correct errors in a controlled manner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GB" altLang="en-US" sz="2000" dirty="0">
                <a:solidFill>
                  <a:srgbClr val="C00000"/>
                </a:solidFill>
              </a:rPr>
              <a:t>Late fixes in the product cycle are more expensive than early ones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GB" altLang="en-US" sz="2000" dirty="0">
                <a:solidFill>
                  <a:srgbClr val="C00000"/>
                </a:solidFill>
              </a:rPr>
              <a:t>Decreases time to market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en-GB" altLang="en-US" sz="2000" dirty="0">
              <a:solidFill>
                <a:srgbClr val="C00000"/>
              </a:solidFill>
            </a:endParaRPr>
          </a:p>
          <a:p>
            <a:pPr eaLnBrk="1" hangingPunct="1"/>
            <a:r>
              <a:rPr lang="en-GB" altLang="en-US" sz="2400" dirty="0"/>
              <a:t>Standards can be validated by several means but one of the most practical and cost effective is by </a:t>
            </a:r>
            <a:r>
              <a:rPr lang="en-GB" altLang="en-US" sz="2400" dirty="0">
                <a:solidFill>
                  <a:srgbClr val="FF0000"/>
                </a:solidFill>
              </a:rPr>
              <a:t>interop events</a:t>
            </a:r>
          </a:p>
        </p:txBody>
      </p:sp>
    </p:spTree>
    <p:extLst>
      <p:ext uri="{BB962C8B-B14F-4D97-AF65-F5344CB8AC3E}">
        <p14:creationId xmlns:p14="http://schemas.microsoft.com/office/powerpoint/2010/main" val="259091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77" y="110331"/>
            <a:ext cx="8229600" cy="1143000"/>
          </a:xfrm>
        </p:spPr>
        <p:txBody>
          <a:bodyPr/>
          <a:lstStyle/>
          <a:p>
            <a:r>
              <a:rPr lang="fr-FR" dirty="0"/>
              <a:t>oneM2M </a:t>
            </a:r>
            <a:r>
              <a:rPr lang="fr-FR" dirty="0" err="1"/>
              <a:t>Interop</a:t>
            </a:r>
            <a:r>
              <a:rPr lang="fr-FR" dirty="0"/>
              <a:t>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Co-</a:t>
            </a:r>
            <a:r>
              <a:rPr lang="fr-FR" sz="2400" dirty="0" err="1"/>
              <a:t>organized</a:t>
            </a:r>
            <a:r>
              <a:rPr lang="fr-FR" sz="2400" dirty="0"/>
              <a:t> and </a:t>
            </a:r>
            <a:r>
              <a:rPr lang="fr-FR" sz="2400" dirty="0" err="1"/>
              <a:t>funded</a:t>
            </a:r>
            <a:r>
              <a:rPr lang="fr-FR" sz="2400" dirty="0"/>
              <a:t> by TTA and ETSI</a:t>
            </a:r>
          </a:p>
          <a:p>
            <a:r>
              <a:rPr lang="fr-FR" sz="2400" dirty="0"/>
              <a:t>Past </a:t>
            </a:r>
            <a:r>
              <a:rPr lang="fr-FR" sz="2400" dirty="0" err="1"/>
              <a:t>events</a:t>
            </a:r>
            <a:endParaRPr lang="fr-FR" sz="2400" dirty="0"/>
          </a:p>
          <a:p>
            <a:pPr marL="857250" lvl="1" indent="-457200"/>
            <a:r>
              <a:rPr lang="fr-FR" sz="2000" dirty="0"/>
              <a:t>Sept 2015 Sophia-Antipolis </a:t>
            </a:r>
          </a:p>
          <a:p>
            <a:pPr marL="857250" lvl="1" indent="-457200"/>
            <a:r>
              <a:rPr lang="fr-FR" sz="2000" dirty="0"/>
              <a:t>May 2016 Seoul </a:t>
            </a:r>
          </a:p>
          <a:p>
            <a:pPr marL="857250" lvl="1" indent="-457200"/>
            <a:r>
              <a:rPr lang="fr-FR" sz="2000" dirty="0" err="1"/>
              <a:t>Dec</a:t>
            </a:r>
            <a:r>
              <a:rPr lang="fr-FR" sz="2000" dirty="0"/>
              <a:t> 2016 Kobe </a:t>
            </a:r>
          </a:p>
          <a:p>
            <a:pPr marL="857250" lvl="1" indent="-457200"/>
            <a:r>
              <a:rPr lang="fr-FR" sz="2000" dirty="0"/>
              <a:t>May 2017 Taipei </a:t>
            </a:r>
          </a:p>
          <a:p>
            <a:pPr marL="857250" lvl="1" indent="-457200"/>
            <a:r>
              <a:rPr lang="fr-FR" sz="2000" dirty="0"/>
              <a:t>July 2018 Washington DC </a:t>
            </a:r>
          </a:p>
          <a:p>
            <a:pPr marL="857250" lvl="1" indent="-457200"/>
            <a:r>
              <a:rPr lang="fr-FR" sz="2000" dirty="0" err="1"/>
              <a:t>Nov</a:t>
            </a:r>
            <a:r>
              <a:rPr lang="fr-FR" sz="2000" dirty="0"/>
              <a:t> 2020 Virtual</a:t>
            </a:r>
          </a:p>
          <a:p>
            <a:r>
              <a:rPr lang="fr-FR" sz="2400" dirty="0"/>
              <a:t>Free of charge</a:t>
            </a:r>
          </a:p>
          <a:p>
            <a:r>
              <a:rPr lang="fr-FR" sz="2400" dirty="0"/>
              <a:t>Open to all </a:t>
            </a:r>
            <a:r>
              <a:rPr lang="fr-FR" sz="2400" dirty="0" err="1"/>
              <a:t>companies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oneM2M </a:t>
            </a:r>
            <a:r>
              <a:rPr lang="fr-FR" sz="2400" dirty="0" err="1"/>
              <a:t>implementations</a:t>
            </a:r>
            <a:r>
              <a:rPr lang="fr-FR" sz="2400" dirty="0"/>
              <a:t> (</a:t>
            </a:r>
            <a:r>
              <a:rPr lang="fr-FR" sz="2400" dirty="0" err="1"/>
              <a:t>members</a:t>
            </a:r>
            <a:r>
              <a:rPr lang="fr-FR" sz="2400" dirty="0"/>
              <a:t> and non-</a:t>
            </a:r>
            <a:r>
              <a:rPr lang="fr-FR" sz="2400" dirty="0" err="1"/>
              <a:t>members</a:t>
            </a:r>
            <a:r>
              <a:rPr lang="fr-FR" sz="2400" dirty="0"/>
              <a:t>)</a:t>
            </a:r>
          </a:p>
          <a:p>
            <a:r>
              <a:rPr lang="fr-FR" sz="2400" dirty="0" err="1"/>
              <a:t>Covered</a:t>
            </a:r>
            <a:r>
              <a:rPr lang="fr-FR" sz="2400" dirty="0"/>
              <a:t> by NDA. No </a:t>
            </a:r>
            <a:r>
              <a:rPr lang="fr-FR" sz="2400" dirty="0" err="1"/>
              <a:t>companies</a:t>
            </a:r>
            <a:r>
              <a:rPr lang="fr-FR" sz="2400" dirty="0"/>
              <a:t> </a:t>
            </a:r>
            <a:r>
              <a:rPr lang="fr-FR" sz="2400" dirty="0" err="1"/>
              <a:t>results</a:t>
            </a:r>
            <a:r>
              <a:rPr lang="fr-FR" sz="2400" dirty="0"/>
              <a:t> are </a:t>
            </a:r>
            <a:r>
              <a:rPr lang="fr-FR" sz="2400" dirty="0" err="1"/>
              <a:t>published</a:t>
            </a:r>
            <a:endParaRPr lang="fr-FR" sz="2400" dirty="0"/>
          </a:p>
          <a:p>
            <a:r>
              <a:rPr lang="fr-FR" sz="2400" dirty="0"/>
              <a:t>Important </a:t>
            </a:r>
            <a:r>
              <a:rPr lang="fr-FR" sz="2400" dirty="0" err="1"/>
              <a:t>technical</a:t>
            </a:r>
            <a:r>
              <a:rPr lang="fr-FR" sz="2400" dirty="0"/>
              <a:t> feedback </a:t>
            </a:r>
            <a:r>
              <a:rPr lang="fr-FR" sz="2400" dirty="0" err="1"/>
              <a:t>provided</a:t>
            </a:r>
            <a:r>
              <a:rPr lang="fr-FR" sz="2400" dirty="0"/>
              <a:t> to oneM2M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465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fr-FR" dirty="0"/>
              <a:t>Interop#3 Kobe (2016)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01041"/>
            <a:ext cx="7360578" cy="55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4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71496" y="2650222"/>
            <a:ext cx="38934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latinLnBrk="1" hangingPunct="1"/>
            <a:r>
              <a:rPr lang="en-US" altLang="ko-KR" sz="6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Certification</a:t>
            </a:r>
          </a:p>
          <a:p>
            <a:pPr algn="ctr" eaLnBrk="1" latinLnBrk="1" hangingPunct="1"/>
            <a:r>
              <a:rPr lang="en-US" altLang="ko-KR" sz="6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901878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2208214" y="1797050"/>
            <a:ext cx="7775575" cy="4572000"/>
          </a:xfrm>
          <a:prstGeom prst="roundRect">
            <a:avLst>
              <a:gd name="adj" fmla="val 1342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endParaRPr lang="ko-KR" altLang="en-US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802732" y="2928305"/>
            <a:ext cx="2300288" cy="3008313"/>
          </a:xfrm>
          <a:prstGeom prst="roundRect">
            <a:avLst>
              <a:gd name="adj" fmla="val 6433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600" dirty="0">
              <a:solidFill>
                <a:srgbClr val="99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왼쪽/오른쪽 화살표 17"/>
          <p:cNvSpPr/>
          <p:nvPr/>
        </p:nvSpPr>
        <p:spPr>
          <a:xfrm>
            <a:off x="5030788" y="3313114"/>
            <a:ext cx="646112" cy="314325"/>
          </a:xfrm>
          <a:prstGeom prst="leftRightArrow">
            <a:avLst/>
          </a:prstGeom>
          <a:solidFill>
            <a:srgbClr val="4472C4">
              <a:lumMod val="50000"/>
            </a:srgbClr>
          </a:solidFill>
          <a:ln w="25400" cap="flat" cmpd="sng" algn="ctr">
            <a:solidFill>
              <a:srgbClr val="4472C4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8198" name="Picture 4" descr="http://www.onem2m.org/images/oneM2M_logo/oneM2M_Logo_transparent_196x1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838451"/>
            <a:ext cx="10652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모서리가 둥근 직사각형 19"/>
          <p:cNvSpPr/>
          <p:nvPr/>
        </p:nvSpPr>
        <p:spPr>
          <a:xfrm>
            <a:off x="5797551" y="2897188"/>
            <a:ext cx="3559175" cy="114935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600">
              <a:solidFill>
                <a:srgbClr val="99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67114" y="3538539"/>
            <a:ext cx="630237" cy="338137"/>
          </a:xfrm>
          <a:prstGeom prst="rect">
            <a:avLst/>
          </a:prstGeom>
          <a:solidFill>
            <a:srgbClr val="E7E6E6">
              <a:lumMod val="25000"/>
            </a:srgbClr>
          </a:solidFill>
          <a:ln w="15875">
            <a:solidFill>
              <a:srgbClr val="E7E6E6">
                <a:lumMod val="25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latinLnBrk="1">
              <a:defRPr/>
            </a:pPr>
            <a:r>
              <a:rPr kumimoji="0" lang="en-US" altLang="en-US" sz="1600" b="1" i="0" kern="0" dirty="0">
                <a:solidFill>
                  <a:prstClr val="white"/>
                </a:solidFill>
              </a:rPr>
              <a:t>SC</a:t>
            </a:r>
          </a:p>
        </p:txBody>
      </p:sp>
      <p:cxnSp>
        <p:nvCxnSpPr>
          <p:cNvPr id="22" name="직선 연결선 21"/>
          <p:cNvCxnSpPr>
            <a:cxnSpLocks noChangeShapeType="1"/>
          </p:cNvCxnSpPr>
          <p:nvPr/>
        </p:nvCxnSpPr>
        <p:spPr bwMode="auto">
          <a:xfrm>
            <a:off x="3886200" y="3895726"/>
            <a:ext cx="0" cy="479486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503613" y="4375212"/>
            <a:ext cx="719137" cy="338554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latinLnBrk="1">
              <a:defRPr/>
            </a:pPr>
            <a:r>
              <a:rPr kumimoji="0" lang="en-US" altLang="en-US" sz="1600" b="1" i="0" kern="0" dirty="0">
                <a:solidFill>
                  <a:srgbClr val="FFFFFF"/>
                </a:solidFill>
              </a:rPr>
              <a:t>TP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554417" y="5029260"/>
            <a:ext cx="655629" cy="338554"/>
          </a:xfrm>
          <a:prstGeom prst="rect">
            <a:avLst/>
          </a:prstGeom>
          <a:solidFill>
            <a:srgbClr val="5B9BD5">
              <a:lumMod val="50000"/>
            </a:srgbClr>
          </a:solidFill>
          <a:ln w="9525">
            <a:solidFill>
              <a:srgbClr val="5B9BD5">
                <a:lumMod val="50000"/>
              </a:srgb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latinLnBrk="1">
              <a:defRPr/>
            </a:pPr>
            <a:r>
              <a:rPr kumimoji="0" lang="en-US" altLang="en-US" sz="1600" b="1" i="0" kern="0" dirty="0">
                <a:solidFill>
                  <a:srgbClr val="FFFFFF"/>
                </a:solidFill>
              </a:rPr>
              <a:t>TDE</a:t>
            </a:r>
          </a:p>
        </p:txBody>
      </p:sp>
      <p:cxnSp>
        <p:nvCxnSpPr>
          <p:cNvPr id="29" name="직선 연결선 28"/>
          <p:cNvCxnSpPr>
            <a:cxnSpLocks noChangeShapeType="1"/>
          </p:cNvCxnSpPr>
          <p:nvPr/>
        </p:nvCxnSpPr>
        <p:spPr bwMode="auto">
          <a:xfrm>
            <a:off x="3887311" y="4713766"/>
            <a:ext cx="0" cy="304322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직사각형 29"/>
          <p:cNvSpPr/>
          <p:nvPr/>
        </p:nvSpPr>
        <p:spPr>
          <a:xfrm>
            <a:off x="3087688" y="2601914"/>
            <a:ext cx="1636712" cy="282575"/>
          </a:xfrm>
          <a:prstGeom prst="rect">
            <a:avLst/>
          </a:prstGeom>
          <a:solidFill>
            <a:srgbClr val="800000"/>
          </a:solidFill>
          <a:ln w="3810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en-US" altLang="ko-KR" b="1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oneM2M</a:t>
            </a:r>
            <a:endParaRPr lang="ko-KR" altLang="en-US" b="1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069014" y="3000375"/>
            <a:ext cx="3049587" cy="896938"/>
          </a:xfrm>
          <a:prstGeom prst="rect">
            <a:avLst/>
          </a:prstGeom>
          <a:solidFill>
            <a:srgbClr val="ED7D31">
              <a:lumMod val="75000"/>
            </a:srgbClr>
          </a:solidFill>
          <a:ln w="3810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en-US" altLang="ko-KR" b="1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oneM2M </a:t>
            </a:r>
          </a:p>
          <a:p>
            <a:pPr algn="ctr" eaLnBrk="1" latinLnBrk="1" hangingPunct="1"/>
            <a:r>
              <a:rPr lang="en-US" altLang="ko-KR" b="1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Certification Body (CB)</a:t>
            </a:r>
            <a:endParaRPr lang="ko-KR" altLang="en-US" b="1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6007100" y="4648201"/>
            <a:ext cx="3009900" cy="739775"/>
          </a:xfrm>
          <a:prstGeom prst="roundRect">
            <a:avLst>
              <a:gd name="adj" fmla="val 6448"/>
            </a:avLst>
          </a:prstGeom>
          <a:solidFill>
            <a:srgbClr val="E7E6E6">
              <a:lumMod val="50000"/>
            </a:srgb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F2F2F2"/>
                </a:solidFill>
                <a:latin typeface="Calibri" panose="020F0502020204030204" pitchFamily="34" charset="0"/>
              </a:rPr>
              <a:t>Authorized Test Lab(ATL)</a:t>
            </a:r>
            <a:endParaRPr lang="ko-KR" altLang="en-US" sz="1800" b="1">
              <a:solidFill>
                <a:srgbClr val="F2F2F2"/>
              </a:solidFill>
              <a:latin typeface="Calibri" panose="020F0502020204030204" pitchFamily="34" charset="0"/>
            </a:endParaRPr>
          </a:p>
        </p:txBody>
      </p:sp>
      <p:cxnSp>
        <p:nvCxnSpPr>
          <p:cNvPr id="8212" name="직선 연결선 43"/>
          <p:cNvCxnSpPr>
            <a:cxnSpLocks noChangeShapeType="1"/>
          </p:cNvCxnSpPr>
          <p:nvPr/>
        </p:nvCxnSpPr>
        <p:spPr bwMode="auto">
          <a:xfrm>
            <a:off x="7512050" y="3902075"/>
            <a:ext cx="0" cy="755650"/>
          </a:xfrm>
          <a:prstGeom prst="line">
            <a:avLst/>
          </a:prstGeom>
          <a:noFill/>
          <a:ln w="38100" algn="ctr">
            <a:solidFill>
              <a:srgbClr val="0D0D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모서리가 둥근 직사각형 35"/>
          <p:cNvSpPr/>
          <p:nvPr/>
        </p:nvSpPr>
        <p:spPr>
          <a:xfrm>
            <a:off x="3503613" y="1597026"/>
            <a:ext cx="5181600" cy="320675"/>
          </a:xfrm>
          <a:prstGeom prst="round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en-US" altLang="ko-KR" b="1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oneM2M -  oneM2M CB</a:t>
            </a:r>
            <a:endParaRPr lang="ko-KR" altLang="en-US" b="1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098" name="Text Box 33"/>
          <p:cNvSpPr txBox="1">
            <a:spLocks noChangeArrowheads="1"/>
          </p:cNvSpPr>
          <p:nvPr/>
        </p:nvSpPr>
        <p:spPr bwMode="auto">
          <a:xfrm>
            <a:off x="914401" y="485776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ko-KR" b="1" dirty="0">
                <a:solidFill>
                  <a:srgbClr val="C63133"/>
                </a:solidFill>
                <a:latin typeface="Myriad Pro" panose="020B0503030403020204" pitchFamily="34" charset="0"/>
              </a:rPr>
              <a:t>oneM2M Certification Background</a:t>
            </a:r>
            <a:endParaRPr lang="ko-KR" altLang="en-US" b="1" dirty="0">
              <a:solidFill>
                <a:srgbClr val="C63133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3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EE5F-EBFA-4B3B-AED6-B25256CF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TTA Certification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998B10-E6D0-4F94-8A08-143A2EC38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477A11-5245-4C83-9D33-67E41EA43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1931"/>
            <a:ext cx="12192000" cy="562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9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ADE7-F2DE-4008-ADDD-7A4FE785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98" y="0"/>
            <a:ext cx="10209479" cy="1173570"/>
          </a:xfrm>
        </p:spPr>
        <p:txBody>
          <a:bodyPr>
            <a:normAutofit/>
          </a:bodyPr>
          <a:lstStyle/>
          <a:p>
            <a:r>
              <a:rPr lang="en-GB" dirty="0"/>
              <a:t>Global certification solution for oneM2M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50BA4-8DB3-411B-B418-B62DFC9CE5A8}"/>
              </a:ext>
            </a:extLst>
          </p:cNvPr>
          <p:cNvSpPr txBox="1"/>
          <p:nvPr/>
        </p:nvSpPr>
        <p:spPr>
          <a:xfrm>
            <a:off x="3742739" y="3775075"/>
            <a:ext cx="70306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3"/>
              </a:rPr>
              <a:t>https://www.globalcertificationforum.org/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>
                <a:hlinkClick r:id="rId4"/>
              </a:rPr>
              <a:t>https://onem2m.globalcertificationforum.org/</a:t>
            </a:r>
            <a:endParaRPr lang="en-GB" sz="2800" dirty="0"/>
          </a:p>
          <a:p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3511C18-749B-477F-8EE3-DCC7559C2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75" y="1533526"/>
            <a:ext cx="8013700" cy="1463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Rectangle 292">
            <a:extLst>
              <a:ext uri="{FF2B5EF4-FFF2-40B4-BE49-F238E27FC236}">
                <a16:creationId xmlns:a16="http://schemas.microsoft.com/office/drawing/2014/main" id="{212067AE-C05F-46E7-A6FE-90D513984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1638071"/>
            <a:ext cx="75374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rgbClr val="990000"/>
                </a:solidFill>
                <a:ea typeface="Gulim" panose="020B0600000101010101" pitchFamily="34" charset="-127"/>
              </a:rPr>
              <a:t>oneM2M Certification</a:t>
            </a:r>
            <a:r>
              <a:rPr lang="en-US" altLang="ko-KR" sz="2400" dirty="0">
                <a:ea typeface="Gulim" panose="020B0600000101010101" pitchFamily="34" charset="-127"/>
              </a:rPr>
              <a:t> </a:t>
            </a:r>
            <a:r>
              <a:rPr lang="en-US" altLang="ko-KR" sz="2400" dirty="0"/>
              <a:t>is intended to </a:t>
            </a:r>
            <a:r>
              <a:rPr lang="en-US" altLang="ko-KR" sz="2400" b="1" dirty="0"/>
              <a:t>create an ecosystem of certified products</a:t>
            </a:r>
            <a:r>
              <a:rPr lang="en-US" altLang="ko-KR" sz="2400" dirty="0"/>
              <a:t> that </a:t>
            </a:r>
            <a:r>
              <a:rPr lang="en-US" altLang="ko-KR" sz="2400" b="1" dirty="0"/>
              <a:t>ensures interoperability</a:t>
            </a:r>
            <a:r>
              <a:rPr lang="en-US" altLang="ko-KR" sz="2400" dirty="0"/>
              <a:t> among oneM2M certified products</a:t>
            </a:r>
          </a:p>
        </p:txBody>
      </p:sp>
      <p:pic>
        <p:nvPicPr>
          <p:cNvPr id="9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47E0B49-0AF0-4AD1-89F6-F48A970C5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2278699"/>
            <a:ext cx="2560002" cy="25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47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D4DF-5719-4E78-876C-B0CA4EDC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oneM2M Certification by GCF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CDA7E-16BF-442A-8019-589CC4261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GCF </a:t>
            </a:r>
            <a:r>
              <a:rPr lang="fr-FR" dirty="0" err="1"/>
              <a:t>launched</a:t>
            </a:r>
            <a:r>
              <a:rPr lang="fr-FR" dirty="0"/>
              <a:t> oneM2M Release 1 certification programme in July 2019</a:t>
            </a:r>
          </a:p>
          <a:p>
            <a:r>
              <a:rPr lang="fr-FR" dirty="0"/>
              <a:t>Release 2 certification Development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underway</a:t>
            </a:r>
            <a:r>
              <a:rPr lang="fr-FR" dirty="0"/>
              <a:t> </a:t>
            </a:r>
            <a:r>
              <a:rPr lang="fr-FR" dirty="0" err="1"/>
              <a:t>targeted</a:t>
            </a:r>
            <a:r>
              <a:rPr lang="fr-FR" dirty="0"/>
              <a:t> for </a:t>
            </a:r>
            <a:r>
              <a:rPr lang="fr-FR" dirty="0" err="1"/>
              <a:t>Mid</a:t>
            </a:r>
            <a:r>
              <a:rPr lang="fr-FR" dirty="0"/>
              <a:t> 2021.</a:t>
            </a:r>
          </a:p>
          <a:p>
            <a:r>
              <a:rPr lang="fr-FR" dirty="0"/>
              <a:t>Release 3 Work Item are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underway</a:t>
            </a:r>
            <a:r>
              <a:rPr lang="fr-FR" dirty="0"/>
              <a:t> at the Internet of </a:t>
            </a:r>
            <a:r>
              <a:rPr lang="fr-FR" dirty="0" err="1"/>
              <a:t>Things</a:t>
            </a:r>
            <a:r>
              <a:rPr lang="fr-FR" dirty="0"/>
              <a:t> Agreement Group (IAG)</a:t>
            </a:r>
          </a:p>
          <a:p>
            <a:r>
              <a:rPr lang="fr-FR" dirty="0"/>
              <a:t>Program </a:t>
            </a:r>
            <a:r>
              <a:rPr lang="fr-FR" dirty="0" err="1"/>
              <a:t>is</a:t>
            </a:r>
            <a:r>
              <a:rPr lang="fr-FR" dirty="0"/>
              <a:t> open to </a:t>
            </a:r>
            <a:r>
              <a:rPr lang="fr-FR" dirty="0" err="1"/>
              <a:t>both</a:t>
            </a:r>
            <a:r>
              <a:rPr lang="fr-FR" dirty="0"/>
              <a:t> GCF </a:t>
            </a:r>
            <a:r>
              <a:rPr lang="fr-FR" dirty="0" err="1"/>
              <a:t>members</a:t>
            </a:r>
            <a:r>
              <a:rPr lang="fr-FR" dirty="0"/>
              <a:t> and non-</a:t>
            </a:r>
            <a:r>
              <a:rPr lang="fr-FR" dirty="0" err="1"/>
              <a:t>members</a:t>
            </a:r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product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oneM2M </a:t>
            </a:r>
            <a:r>
              <a:rPr lang="fr-FR" dirty="0" err="1"/>
              <a:t>certified</a:t>
            </a:r>
            <a:r>
              <a:rPr lang="fr-FR" dirty="0"/>
              <a:t> as part of </a:t>
            </a:r>
            <a:r>
              <a:rPr lang="fr-FR" dirty="0" err="1"/>
              <a:t>its</a:t>
            </a:r>
            <a:r>
              <a:rPr lang="fr-FR" dirty="0"/>
              <a:t> normal GCF </a:t>
            </a:r>
            <a:r>
              <a:rPr lang="fr-FR" dirty="0" err="1"/>
              <a:t>device</a:t>
            </a:r>
            <a:r>
              <a:rPr lang="fr-FR" dirty="0"/>
              <a:t> certification. </a:t>
            </a:r>
            <a:r>
              <a:rPr lang="fr-FR" dirty="0" err="1"/>
              <a:t>Alternatively</a:t>
            </a:r>
            <a:r>
              <a:rPr lang="fr-FR" dirty="0"/>
              <a:t>, </a:t>
            </a:r>
            <a:r>
              <a:rPr lang="fr-FR" dirty="0" err="1"/>
              <a:t>products</a:t>
            </a:r>
            <a:r>
              <a:rPr lang="fr-FR" dirty="0"/>
              <a:t> can ne oneM2M </a:t>
            </a:r>
            <a:r>
              <a:rPr lang="fr-FR" dirty="0" err="1"/>
              <a:t>certified</a:t>
            </a:r>
            <a:r>
              <a:rPr lang="fr-FR" dirty="0"/>
              <a:t> as a ‘standalone’ certification.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2F94C0-EDF3-4AC0-AA90-49BF463C9EF8}"/>
              </a:ext>
            </a:extLst>
          </p:cNvPr>
          <p:cNvSpPr txBox="1"/>
          <p:nvPr/>
        </p:nvSpPr>
        <p:spPr>
          <a:xfrm>
            <a:off x="587829" y="6372808"/>
            <a:ext cx="186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GCF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320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CB9F0692-11F6-4FF0-AE9D-CB54FED5BC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fr-FR" dirty="0"/>
              <a:t>Testing in oneM2M standard</a:t>
            </a:r>
          </a:p>
        </p:txBody>
      </p:sp>
      <p:sp>
        <p:nvSpPr>
          <p:cNvPr id="10243" name="Espace réservé du contenu 3">
            <a:extLst>
              <a:ext uri="{FF2B5EF4-FFF2-40B4-BE49-F238E27FC236}">
                <a16:creationId xmlns:a16="http://schemas.microsoft.com/office/drawing/2014/main" id="{A4D37056-6D7A-4661-BE0D-B1D71329F0F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60363" y="1473200"/>
            <a:ext cx="8382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5294313" algn="l"/>
                <a:tab pos="6996113" algn="l"/>
              </a:tabLst>
            </a:pPr>
            <a:r>
              <a:rPr lang="en-US" altLang="fr-FR" sz="2400" dirty="0"/>
              <a:t>Relation between oneM2M Specifications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E090E50-17C5-47E7-8243-2C2D5C8DF8AA}"/>
              </a:ext>
            </a:extLst>
          </p:cNvPr>
          <p:cNvSpPr/>
          <p:nvPr/>
        </p:nvSpPr>
        <p:spPr>
          <a:xfrm>
            <a:off x="2743200" y="5053013"/>
            <a:ext cx="17526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Features Catalogue </a:t>
            </a:r>
          </a:p>
          <a:p>
            <a:pPr algn="ctr">
              <a:defRPr/>
            </a:pPr>
            <a:r>
              <a:rPr lang="en-US" altLang="ko-KR" dirty="0"/>
              <a:t>(TS-0031)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1320A2B-969A-4496-A871-53C469C9AB09}"/>
              </a:ext>
            </a:extLst>
          </p:cNvPr>
          <p:cNvSpPr/>
          <p:nvPr/>
        </p:nvSpPr>
        <p:spPr>
          <a:xfrm>
            <a:off x="2743200" y="2940050"/>
            <a:ext cx="17526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Functional Architecture </a:t>
            </a:r>
          </a:p>
          <a:p>
            <a:pPr algn="ctr">
              <a:defRPr/>
            </a:pPr>
            <a:r>
              <a:rPr lang="en-US" altLang="ko-KR" dirty="0"/>
              <a:t>(TS-0001)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7044DD8-0BF7-476F-9373-4EB601446E3A}"/>
              </a:ext>
            </a:extLst>
          </p:cNvPr>
          <p:cNvSpPr/>
          <p:nvPr/>
        </p:nvSpPr>
        <p:spPr>
          <a:xfrm>
            <a:off x="6989763" y="5053013"/>
            <a:ext cx="17526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Product Profiles (TS-0025)</a:t>
            </a:r>
            <a:endParaRPr lang="ko-KR" altLang="en-US" dirty="0"/>
          </a:p>
        </p:txBody>
      </p:sp>
      <p:sp>
        <p:nvSpPr>
          <p:cNvPr id="10247" name="TextBox 7">
            <a:extLst>
              <a:ext uri="{FF2B5EF4-FFF2-40B4-BE49-F238E27FC236}">
                <a16:creationId xmlns:a16="http://schemas.microsoft.com/office/drawing/2014/main" id="{796550B1-80B9-4F18-9023-B1BD30C1F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5789614"/>
            <a:ext cx="2328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/>
              <a:t>glimpse of oneM2M</a:t>
            </a:r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7BB3E75-4E40-46A5-8192-F1FEE3BBA61C}"/>
              </a:ext>
            </a:extLst>
          </p:cNvPr>
          <p:cNvCxnSpPr>
            <a:stCxn id="16" idx="2"/>
            <a:endCxn id="4" idx="0"/>
          </p:cNvCxnSpPr>
          <p:nvPr/>
        </p:nvCxnSpPr>
        <p:spPr>
          <a:xfrm>
            <a:off x="3619500" y="4308475"/>
            <a:ext cx="0" cy="7445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10">
            <a:extLst>
              <a:ext uri="{FF2B5EF4-FFF2-40B4-BE49-F238E27FC236}">
                <a16:creationId xmlns:a16="http://schemas.microsoft.com/office/drawing/2014/main" id="{32A60767-AAE5-4B9E-9EA1-303299478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1" y="4505325"/>
            <a:ext cx="1376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>
                <a:solidFill>
                  <a:srgbClr val="FF0000"/>
                </a:solidFill>
              </a:rPr>
              <a:t>summarized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250" name="TextBox 11">
            <a:extLst>
              <a:ext uri="{FF2B5EF4-FFF2-40B4-BE49-F238E27FC236}">
                <a16:creationId xmlns:a16="http://schemas.microsoft.com/office/drawing/2014/main" id="{EF695489-5ACB-4266-86A3-ECBFCCCA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0" y="5778620"/>
            <a:ext cx="3228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dirty="0"/>
              <a:t>guideline for product </a:t>
            </a:r>
          </a:p>
          <a:p>
            <a:r>
              <a:rPr lang="en-US" altLang="ko-KR" dirty="0"/>
              <a:t>planning</a:t>
            </a:r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5D300BE1-B255-47C7-901D-9A6C1EE6BC49}"/>
              </a:ext>
            </a:extLst>
          </p:cNvPr>
          <p:cNvCxnSpPr>
            <a:stCxn id="6" idx="0"/>
          </p:cNvCxnSpPr>
          <p:nvPr/>
        </p:nvCxnSpPr>
        <p:spPr>
          <a:xfrm flipV="1">
            <a:off x="7866063" y="4410075"/>
            <a:ext cx="0" cy="6429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TextBox 14">
            <a:extLst>
              <a:ext uri="{FF2B5EF4-FFF2-40B4-BE49-F238E27FC236}">
                <a16:creationId xmlns:a16="http://schemas.microsoft.com/office/drawing/2014/main" id="{0D7C7769-53EA-4B5E-88B2-3359E1C8F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3" y="4379913"/>
            <a:ext cx="1981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>
                <a:solidFill>
                  <a:srgbClr val="FF0000"/>
                </a:solidFill>
              </a:rPr>
              <a:t>prepare test cases for products</a:t>
            </a:r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51D42DD-B087-4F5A-B200-7480D7D9D33D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4495801" y="5434013"/>
            <a:ext cx="24939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TextBox 16">
            <a:extLst>
              <a:ext uri="{FF2B5EF4-FFF2-40B4-BE49-F238E27FC236}">
                <a16:creationId xmlns:a16="http://schemas.microsoft.com/office/drawing/2014/main" id="{283E318D-374E-4822-ADCB-085492C3D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5407025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>
                <a:solidFill>
                  <a:srgbClr val="FF0000"/>
                </a:solidFill>
              </a:rPr>
              <a:t>referred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1CAB2F8-B949-4EE9-8D10-71BC03D82C2F}"/>
              </a:ext>
            </a:extLst>
          </p:cNvPr>
          <p:cNvSpPr/>
          <p:nvPr/>
        </p:nvSpPr>
        <p:spPr>
          <a:xfrm>
            <a:off x="2743200" y="3821113"/>
            <a:ext cx="1752600" cy="4873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Core Protocol </a:t>
            </a:r>
          </a:p>
          <a:p>
            <a:pPr algn="ctr">
              <a:defRPr/>
            </a:pPr>
            <a:r>
              <a:rPr lang="en-US" altLang="ko-KR" dirty="0"/>
              <a:t>(TS-0004)</a:t>
            </a:r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6206897-F891-4883-ABD1-7EB416803479}"/>
              </a:ext>
            </a:extLst>
          </p:cNvPr>
          <p:cNvSpPr/>
          <p:nvPr/>
        </p:nvSpPr>
        <p:spPr>
          <a:xfrm>
            <a:off x="6989763" y="3113443"/>
            <a:ext cx="1752600" cy="5874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Test Purposes </a:t>
            </a:r>
          </a:p>
          <a:p>
            <a:pPr algn="ctr">
              <a:defRPr/>
            </a:pPr>
            <a:r>
              <a:rPr lang="en-US" altLang="ko-KR" dirty="0"/>
              <a:t>(TS-0018)</a:t>
            </a:r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69983AD-305E-46E3-AD8B-E25CFDDCF632}"/>
              </a:ext>
            </a:extLst>
          </p:cNvPr>
          <p:cNvSpPr/>
          <p:nvPr/>
        </p:nvSpPr>
        <p:spPr>
          <a:xfrm>
            <a:off x="6989763" y="3780273"/>
            <a:ext cx="1752600" cy="6429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Abstract Test Suite (TS-0019)</a:t>
            </a:r>
            <a:endParaRPr lang="ko-KR" altLang="en-US" dirty="0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DFEA82D1-0D87-4465-B654-F9FF180B5E44}"/>
              </a:ext>
            </a:extLst>
          </p:cNvPr>
          <p:cNvCxnSpPr/>
          <p:nvPr/>
        </p:nvCxnSpPr>
        <p:spPr>
          <a:xfrm>
            <a:off x="4495801" y="3633788"/>
            <a:ext cx="2493963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9" name="TextBox 14">
            <a:extLst>
              <a:ext uri="{FF2B5EF4-FFF2-40B4-BE49-F238E27FC236}">
                <a16:creationId xmlns:a16="http://schemas.microsoft.com/office/drawing/2014/main" id="{178D032E-356C-45E9-AF0B-202C486B2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2895601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>
                <a:solidFill>
                  <a:srgbClr val="FF0000"/>
                </a:solidFill>
              </a:rPr>
              <a:t>which feature to be implemented?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260" name="TextBox 14">
            <a:extLst>
              <a:ext uri="{FF2B5EF4-FFF2-40B4-BE49-F238E27FC236}">
                <a16:creationId xmlns:a16="http://schemas.microsoft.com/office/drawing/2014/main" id="{780291C4-133B-4006-8BE4-5A0CCEB4D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679826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>
                <a:solidFill>
                  <a:srgbClr val="FF0000"/>
                </a:solidFill>
              </a:rPr>
              <a:t>which feature needs to be tested?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261" name="슬라이드 번호 개체 틀 23">
            <a:extLst>
              <a:ext uri="{FF2B5EF4-FFF2-40B4-BE49-F238E27FC236}">
                <a16:creationId xmlns:a16="http://schemas.microsoft.com/office/drawing/2014/main" id="{9ACA82C9-1396-4BBD-8C81-6CE3B18D8F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FF57285-789E-4D8A-9153-EEE5DB0F2404}" type="slidenum">
              <a:rPr lang="en-US" altLang="fr-FR"/>
              <a:pPr algn="r"/>
              <a:t>19</a:t>
            </a:fld>
            <a:endParaRPr lang="en-US" altLang="fr-FR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2EECC24C-F7A9-4167-84EE-11F6EB7005CA}"/>
              </a:ext>
            </a:extLst>
          </p:cNvPr>
          <p:cNvSpPr/>
          <p:nvPr/>
        </p:nvSpPr>
        <p:spPr>
          <a:xfrm>
            <a:off x="9665535" y="1321474"/>
            <a:ext cx="363496" cy="30584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직사각형 24">
            <a:extLst>
              <a:ext uri="{FF2B5EF4-FFF2-40B4-BE49-F238E27FC236}">
                <a16:creationId xmlns:a16="http://schemas.microsoft.com/office/drawing/2014/main" id="{F01B45E8-F6BD-4934-B5AB-EDBDB6645695}"/>
              </a:ext>
            </a:extLst>
          </p:cNvPr>
          <p:cNvSpPr/>
          <p:nvPr/>
        </p:nvSpPr>
        <p:spPr>
          <a:xfrm>
            <a:off x="7013179" y="1321474"/>
            <a:ext cx="1752600" cy="5984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Interoperability</a:t>
            </a:r>
          </a:p>
          <a:p>
            <a:pPr algn="ctr">
              <a:defRPr/>
            </a:pPr>
            <a:r>
              <a:rPr lang="en-US" altLang="ko-KR" dirty="0"/>
              <a:t>(TS-0013)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EBE0F-B5FD-418B-A413-428A6D04FA38}"/>
              </a:ext>
            </a:extLst>
          </p:cNvPr>
          <p:cNvSpPr txBox="1"/>
          <p:nvPr/>
        </p:nvSpPr>
        <p:spPr>
          <a:xfrm>
            <a:off x="10115000" y="2951718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Certification</a:t>
            </a:r>
            <a:endParaRPr lang="en-GB" dirty="0"/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93F15E3C-FA9B-41A9-868B-DDC168D9DF03}"/>
              </a:ext>
            </a:extLst>
          </p:cNvPr>
          <p:cNvSpPr/>
          <p:nvPr/>
        </p:nvSpPr>
        <p:spPr>
          <a:xfrm>
            <a:off x="7745032" y="2062121"/>
            <a:ext cx="242061" cy="2801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직사각형 24">
            <a:extLst>
              <a:ext uri="{FF2B5EF4-FFF2-40B4-BE49-F238E27FC236}">
                <a16:creationId xmlns:a16="http://schemas.microsoft.com/office/drawing/2014/main" id="{340EB40D-DB1B-48A9-9A8C-68AA799FDABE}"/>
              </a:ext>
            </a:extLst>
          </p:cNvPr>
          <p:cNvSpPr/>
          <p:nvPr/>
        </p:nvSpPr>
        <p:spPr>
          <a:xfrm>
            <a:off x="7001471" y="2444786"/>
            <a:ext cx="1752600" cy="5874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ICS</a:t>
            </a:r>
          </a:p>
          <a:p>
            <a:pPr algn="ctr">
              <a:defRPr/>
            </a:pPr>
            <a:r>
              <a:rPr lang="en-US" altLang="ko-KR" dirty="0"/>
              <a:t>(TS-0017)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4894-0FDA-4ECD-A728-2466BF1B6681}"/>
              </a:ext>
            </a:extLst>
          </p:cNvPr>
          <p:cNvSpPr txBox="1"/>
          <p:nvPr/>
        </p:nvSpPr>
        <p:spPr>
          <a:xfrm>
            <a:off x="4816977" y="323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ACFC7-E7B3-4FC5-8194-100EAC3EEC54}"/>
              </a:ext>
            </a:extLst>
          </p:cNvPr>
          <p:cNvSpPr txBox="1"/>
          <p:nvPr/>
        </p:nvSpPr>
        <p:spPr>
          <a:xfrm>
            <a:off x="2534364" y="3046015"/>
            <a:ext cx="7758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2060"/>
                </a:solidFill>
              </a:rPr>
              <a:t>oneM2M Testing Framework and Certification</a:t>
            </a:r>
            <a:endParaRPr lang="en-IN" sz="3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D6C87-8D6C-4291-9B9B-8C0410740591}"/>
              </a:ext>
            </a:extLst>
          </p:cNvPr>
          <p:cNvSpPr txBox="1"/>
          <p:nvPr/>
        </p:nvSpPr>
        <p:spPr>
          <a:xfrm>
            <a:off x="5635706" y="3440424"/>
            <a:ext cx="565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dirty="0"/>
          </a:p>
          <a:p>
            <a:r>
              <a:rPr lang="en-US" sz="3000" dirty="0">
                <a:solidFill>
                  <a:srgbClr val="002060"/>
                </a:solidFill>
              </a:rPr>
              <a:t>By</a:t>
            </a:r>
            <a:endParaRPr lang="en-IN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73EE5-9A00-41AA-81E1-41E767E37C36}"/>
              </a:ext>
            </a:extLst>
          </p:cNvPr>
          <p:cNvSpPr txBox="1"/>
          <p:nvPr/>
        </p:nvSpPr>
        <p:spPr>
          <a:xfrm>
            <a:off x="4776785" y="4296498"/>
            <a:ext cx="2283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Laurent Velez</a:t>
            </a:r>
            <a:endParaRPr lang="en-IN" sz="3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19776-B385-4C0B-B5D8-DA67D0A530A1}"/>
              </a:ext>
            </a:extLst>
          </p:cNvPr>
          <p:cNvSpPr txBox="1"/>
          <p:nvPr/>
        </p:nvSpPr>
        <p:spPr>
          <a:xfrm>
            <a:off x="5426082" y="4798193"/>
            <a:ext cx="702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ETSI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86F84-A986-4C8F-8BFD-17D3C45F3310}"/>
              </a:ext>
            </a:extLst>
          </p:cNvPr>
          <p:cNvSpPr txBox="1"/>
          <p:nvPr/>
        </p:nvSpPr>
        <p:spPr>
          <a:xfrm>
            <a:off x="1527794" y="2027687"/>
            <a:ext cx="9136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oneM2M use cases, interworking, Testing and Certifications </a:t>
            </a:r>
            <a:endParaRPr lang="en-I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93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3B42-C0DA-484C-8A9F-3C15CA16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oneM2M Certification program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4459B5-A683-4959-96C7-77D94376B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8189" y="1825625"/>
            <a:ext cx="9595621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B0B016-4E51-4D91-BF21-93FBB7014699}"/>
              </a:ext>
            </a:extLst>
          </p:cNvPr>
          <p:cNvSpPr txBox="1"/>
          <p:nvPr/>
        </p:nvSpPr>
        <p:spPr>
          <a:xfrm>
            <a:off x="587829" y="6372808"/>
            <a:ext cx="186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668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3B42-C0DA-484C-8A9F-3C15CA16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oneM2M Certification program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0B016-4E51-4D91-BF21-93FBB7014699}"/>
              </a:ext>
            </a:extLst>
          </p:cNvPr>
          <p:cNvSpPr txBox="1"/>
          <p:nvPr/>
        </p:nvSpPr>
        <p:spPr>
          <a:xfrm>
            <a:off x="587829" y="6372808"/>
            <a:ext cx="186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TTA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D8E3C8-0AEC-4320-A954-A0E21A61A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51518"/>
            <a:ext cx="10515600" cy="42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0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3B42-C0DA-484C-8A9F-3C15CA16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oneM2M Certification program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0B016-4E51-4D91-BF21-93FBB7014699}"/>
              </a:ext>
            </a:extLst>
          </p:cNvPr>
          <p:cNvSpPr txBox="1"/>
          <p:nvPr/>
        </p:nvSpPr>
        <p:spPr>
          <a:xfrm>
            <a:off x="587829" y="6372808"/>
            <a:ext cx="186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TTA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1D15A7-C166-40F2-8DAC-E0EEE4040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9" y="1926508"/>
            <a:ext cx="10515600" cy="239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8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3B42-C0DA-484C-8A9F-3C15CA16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98"/>
            <a:ext cx="10515600" cy="1325563"/>
          </a:xfrm>
        </p:spPr>
        <p:txBody>
          <a:bodyPr/>
          <a:lstStyle/>
          <a:p>
            <a:r>
              <a:rPr lang="fr-FR" dirty="0"/>
              <a:t>oneM2M Certification program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0B016-4E51-4D91-BF21-93FBB7014699}"/>
              </a:ext>
            </a:extLst>
          </p:cNvPr>
          <p:cNvSpPr txBox="1"/>
          <p:nvPr/>
        </p:nvSpPr>
        <p:spPr>
          <a:xfrm>
            <a:off x="587828" y="6372808"/>
            <a:ext cx="282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GCF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D6E08-8AD1-42A1-9B10-9F9F3B8A1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4" y="1349764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B75BA-D012-40E6-AA0E-948383F6D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390" y="1394890"/>
            <a:ext cx="7401688" cy="4239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8EED95-5B13-411C-8396-C01FB5BAC3E1}"/>
              </a:ext>
            </a:extLst>
          </p:cNvPr>
          <p:cNvSpPr txBox="1"/>
          <p:nvPr/>
        </p:nvSpPr>
        <p:spPr>
          <a:xfrm>
            <a:off x="418922" y="2828835"/>
            <a:ext cx="349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33 </a:t>
            </a:r>
            <a:r>
              <a:rPr lang="fr-FR" dirty="0" err="1"/>
              <a:t>Certified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</a:t>
            </a:r>
          </a:p>
          <a:p>
            <a:r>
              <a:rPr lang="fr-FR" dirty="0" err="1"/>
              <a:t>from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20 </a:t>
            </a:r>
            <a:r>
              <a:rPr lang="fr-FR" dirty="0" err="1"/>
              <a:t>manufacturers</a:t>
            </a:r>
            <a:endParaRPr lang="fr-FR" dirty="0"/>
          </a:p>
          <a:p>
            <a:endParaRPr lang="fr-FR" dirty="0"/>
          </a:p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331AAB-4035-496D-96C3-7C23D7737983}"/>
              </a:ext>
            </a:extLst>
          </p:cNvPr>
          <p:cNvSpPr/>
          <p:nvPr/>
        </p:nvSpPr>
        <p:spPr>
          <a:xfrm>
            <a:off x="670247" y="5673393"/>
            <a:ext cx="8949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https://onem2m.</a:t>
            </a:r>
            <a:r>
              <a:rPr lang="en-GB" sz="2000" dirty="0"/>
              <a:t>globalcertificationforum</a:t>
            </a:r>
            <a:r>
              <a:rPr lang="en-GB" dirty="0"/>
              <a:t>.org/all-certifications.html</a:t>
            </a:r>
          </a:p>
        </p:txBody>
      </p:sp>
    </p:spTree>
    <p:extLst>
      <p:ext uri="{BB962C8B-B14F-4D97-AF65-F5344CB8AC3E}">
        <p14:creationId xmlns:p14="http://schemas.microsoft.com/office/powerpoint/2010/main" val="3067917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j-lt"/>
              </a:rPr>
              <a:t>Contact names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58E6-01DE-460C-860D-D022392C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86702"/>
          </a:xfrm>
        </p:spPr>
        <p:txBody>
          <a:bodyPr>
            <a:normAutofit/>
          </a:bodyPr>
          <a:lstStyle/>
          <a:p>
            <a:r>
              <a:rPr lang="en-IN" sz="2400" u="sng" dirty="0"/>
              <a:t>oneM2M WG TDE</a:t>
            </a:r>
          </a:p>
          <a:p>
            <a:pPr marL="0" indent="0">
              <a:buNone/>
            </a:pPr>
            <a:r>
              <a:rPr lang="en-IN" sz="2400" dirty="0"/>
              <a:t>Chair : Andrew </a:t>
            </a:r>
            <a:r>
              <a:rPr lang="en-GB" sz="2400" dirty="0"/>
              <a:t>Min-gyu Han (</a:t>
            </a:r>
            <a:r>
              <a:rPr lang="en-GB" sz="2400" dirty="0" err="1"/>
              <a:t>Hansung</a:t>
            </a:r>
            <a:r>
              <a:rPr lang="en-GB" sz="2400" dirty="0"/>
              <a:t> University) : </a:t>
            </a:r>
            <a:r>
              <a:rPr lang="en-GB" sz="2400" dirty="0">
                <a:hlinkClick r:id="rId2"/>
              </a:rPr>
              <a:t>andyhan@hansung.ac.kr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Vice-chair : Bob Flynn (Exacta) : </a:t>
            </a:r>
            <a:r>
              <a:rPr lang="en-GB" sz="2400" dirty="0">
                <a:hlinkClick r:id="rId3"/>
              </a:rPr>
              <a:t>bob.flynn@exactagss.com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u="sng" dirty="0"/>
              <a:t>Conformance Testing:</a:t>
            </a:r>
          </a:p>
          <a:p>
            <a:pPr marL="0" indent="0">
              <a:buNone/>
            </a:pPr>
            <a:r>
              <a:rPr lang="en-GB" sz="2400" dirty="0"/>
              <a:t>Miguel Angel Reina Ortega (ETSI) : </a:t>
            </a:r>
            <a:r>
              <a:rPr lang="en-GB" sz="2400" dirty="0">
                <a:hlinkClick r:id="rId4"/>
              </a:rPr>
              <a:t>MiguelAngel.ReinaOrtega@etsi.org</a:t>
            </a:r>
            <a:endParaRPr lang="en-GB" sz="2400" dirty="0"/>
          </a:p>
          <a:p>
            <a:endParaRPr lang="en-GB" sz="2400" dirty="0"/>
          </a:p>
          <a:p>
            <a:r>
              <a:rPr lang="en-GB" sz="2400" u="sng" dirty="0"/>
              <a:t>oneM2M Certification:</a:t>
            </a:r>
          </a:p>
          <a:p>
            <a:pPr marL="0" indent="0">
              <a:buNone/>
            </a:pPr>
            <a:r>
              <a:rPr lang="en-GB" sz="2400" dirty="0"/>
              <a:t>Asif Hamidullah (GCF)  : </a:t>
            </a:r>
            <a:r>
              <a:rPr lang="en-GB" sz="2400" dirty="0">
                <a:hlinkClick r:id="rId5"/>
              </a:rPr>
              <a:t>asif.hamidullah@globalcertificationforum.org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Keebum Kim (TTA and Relation GCF-oneM2M) : </a:t>
            </a:r>
            <a:r>
              <a:rPr lang="en-GB" sz="2400" dirty="0">
                <a:hlinkClick r:id="rId6"/>
              </a:rPr>
              <a:t>keebum.kim@tta.or.kr</a:t>
            </a:r>
            <a:endParaRPr lang="en-GB" sz="2400" dirty="0"/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93568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87119" y="2650222"/>
            <a:ext cx="5462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latinLnBrk="1" hangingPunct="1"/>
            <a:r>
              <a:rPr lang="en-US" altLang="ko-KR" sz="6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Developer corner</a:t>
            </a:r>
          </a:p>
        </p:txBody>
      </p:sp>
    </p:spTree>
    <p:extLst>
      <p:ext uri="{BB962C8B-B14F-4D97-AF65-F5344CB8AC3E}">
        <p14:creationId xmlns:p14="http://schemas.microsoft.com/office/powerpoint/2010/main" val="928104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Developer</a:t>
            </a:r>
            <a:r>
              <a:rPr lang="fr-FR" dirty="0"/>
              <a:t> Guides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https://www.onem2m.org/developer-guides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20219"/>
              </p:ext>
            </p:extLst>
          </p:nvPr>
        </p:nvGraphicFramePr>
        <p:xfrm>
          <a:off x="2057400" y="2225039"/>
          <a:ext cx="8077200" cy="3794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0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6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345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TR-0025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Application developer guide: Light control example using HTTP binding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TR-0034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Developer Guide: </a:t>
                      </a:r>
                      <a:r>
                        <a:rPr lang="en-US" sz="1400" dirty="0" err="1">
                          <a:effectLst/>
                        </a:rPr>
                        <a:t>CoAP</a:t>
                      </a:r>
                      <a:r>
                        <a:rPr lang="en-US" sz="1400" dirty="0">
                          <a:effectLst/>
                        </a:rPr>
                        <a:t> binding and long polling for temperature monitoring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TR-0038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Developer guide: Implementing security example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TR-0045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Developer guide: Implementing Semantics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TR-0039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Developer guide: Interworking Proxy using SDT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TR-0035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Developer guide: Device Management use case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TR-0037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Developer guide: smart farm example using MQTT binding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TR-0047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Developer guide: 3GPP interworking example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602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10"/>
            <a:ext cx="10515600" cy="1325563"/>
          </a:xfrm>
        </p:spPr>
        <p:txBody>
          <a:bodyPr/>
          <a:lstStyle/>
          <a:p>
            <a:r>
              <a:rPr lang="fr-FR" dirty="0" err="1"/>
              <a:t>Developer</a:t>
            </a:r>
            <a:r>
              <a:rPr lang="fr-FR" dirty="0"/>
              <a:t> </a:t>
            </a:r>
            <a:r>
              <a:rPr lang="fr-FR" dirty="0" err="1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0" y="1295400"/>
            <a:ext cx="10914078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ct val="15000"/>
              </a:spcBef>
              <a:buNone/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Hackster.io</a:t>
            </a:r>
          </a:p>
          <a:p>
            <a:pPr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 </a:t>
            </a:r>
            <a:r>
              <a:rPr lang="en-GB" altLang="en-US" dirty="0">
                <a:solidFill>
                  <a:schemeClr val="accent1"/>
                </a:solidFill>
                <a:hlinkClick r:id="rId3"/>
              </a:rPr>
              <a:t>https://www.hackster.io/onem2m</a:t>
            </a:r>
            <a:endParaRPr lang="en-GB" altLang="en-US" dirty="0">
              <a:solidFill>
                <a:schemeClr val="accent1"/>
              </a:solidFill>
            </a:endParaRPr>
          </a:p>
          <a:p>
            <a:pPr>
              <a:defRPr/>
            </a:pPr>
            <a:endParaRPr lang="en-GB" altLang="en-US" dirty="0">
              <a:solidFill>
                <a:schemeClr val="accent1"/>
              </a:solidFill>
            </a:endParaRPr>
          </a:p>
          <a:p>
            <a:pPr marL="0" indent="0">
              <a:spcBef>
                <a:spcPct val="15000"/>
              </a:spcBef>
              <a:buNone/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oneM2M repository</a:t>
            </a:r>
          </a:p>
          <a:p>
            <a:pPr>
              <a:defRPr/>
            </a:pPr>
            <a:r>
              <a:rPr lang="en-GB" altLang="en-US" dirty="0">
                <a:hlinkClick r:id="rId4"/>
              </a:rPr>
              <a:t>https://git.onem2m.org</a:t>
            </a:r>
            <a:endParaRPr lang="en-GB" altLang="en-US" dirty="0"/>
          </a:p>
          <a:p>
            <a:pPr marL="0" indent="0">
              <a:buNone/>
              <a:defRPr/>
            </a:pPr>
            <a:endParaRPr lang="en-GB" altLang="en-US" dirty="0">
              <a:solidFill>
                <a:schemeClr val="accent1"/>
              </a:solidFill>
            </a:endParaRPr>
          </a:p>
          <a:p>
            <a:pPr marL="0" indent="0">
              <a:spcBef>
                <a:spcPct val="15000"/>
              </a:spcBef>
              <a:buNone/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oneM2M on </a:t>
            </a:r>
            <a:r>
              <a:rPr lang="en-GB" altLang="en-US" b="1" dirty="0" err="1">
                <a:solidFill>
                  <a:schemeClr val="accent1"/>
                </a:solidFill>
              </a:rPr>
              <a:t>Github</a:t>
            </a:r>
            <a:endParaRPr lang="en-GB" altLang="en-US" b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https://github.com/oneM2M-Tutorials</a:t>
            </a:r>
            <a:endParaRPr lang="en-GB" dirty="0"/>
          </a:p>
          <a:p>
            <a:r>
              <a:rPr lang="en-GB" dirty="0">
                <a:hlinkClick r:id="rId6"/>
              </a:rPr>
              <a:t>https://github.com/oneM2M/</a:t>
            </a:r>
            <a:r>
              <a:rPr lang="en-GB" dirty="0"/>
              <a:t>  (soon)</a:t>
            </a:r>
          </a:p>
          <a:p>
            <a:endParaRPr lang="en-GB" dirty="0"/>
          </a:p>
          <a:p>
            <a:pPr marL="0" indent="0">
              <a:spcBef>
                <a:spcPct val="15000"/>
              </a:spcBef>
              <a:buNone/>
              <a:defRPr/>
            </a:pPr>
            <a:r>
              <a:rPr lang="en-GB" b="1" dirty="0">
                <a:solidFill>
                  <a:schemeClr val="accent1"/>
                </a:solidFill>
              </a:rPr>
              <a:t>Stack overflow</a:t>
            </a:r>
          </a:p>
          <a:p>
            <a:r>
              <a:rPr lang="en-GB" dirty="0">
                <a:hlinkClick r:id="rId7"/>
              </a:rPr>
              <a:t>https://stackoverflow.com/questions/tagged/onem2m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900" b="1" dirty="0">
                <a:solidFill>
                  <a:schemeClr val="accent1"/>
                </a:solidFill>
              </a:rPr>
              <a:t>Open Source implementations:</a:t>
            </a:r>
          </a:p>
          <a:p>
            <a:r>
              <a:rPr lang="en-GB" dirty="0">
                <a:hlinkClick r:id="rId8"/>
              </a:rPr>
              <a:t>https://www.onem2m.org/using-onem2m/developers/device-developers#n4a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174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4E35-9DB0-41DC-A225-61EA11A6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Teaching</a:t>
            </a:r>
            <a:r>
              <a:rPr lang="fr-FR" dirty="0"/>
              <a:t> </a:t>
            </a:r>
            <a:r>
              <a:rPr lang="fr-FR" dirty="0" err="1"/>
              <a:t>materials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4A9F-F3F3-4D72-8FD5-6ECA99AE0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oneM2M Advanced Training</a:t>
            </a:r>
            <a:endParaRPr lang="en-GB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https://www.youtube.com/playlist?list=PLDd4EJmw5gUlIXL0oek7RicHC5iFGfh1Z</a:t>
            </a:r>
            <a:endParaRPr lang="en-GB" sz="2000" dirty="0"/>
          </a:p>
          <a:p>
            <a:endParaRPr lang="en-GB" dirty="0"/>
          </a:p>
          <a:p>
            <a:r>
              <a:rPr lang="en-US" dirty="0"/>
              <a:t>Hyderabad university tutorial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https://mooc.indiaeu-ictstandards.in/courses/onem2m/</a:t>
            </a: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  <a:p>
            <a:r>
              <a:rPr lang="en-GB" dirty="0"/>
              <a:t>IoT/oneM2M Semantic tutorial part 1 </a:t>
            </a: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GB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https://www.youtube.com/playlist?list=PLDd4EJmw5gUmpyvOvcjoaVeSzM8Q4PvKB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38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233"/>
            <a:ext cx="10515600" cy="1325563"/>
          </a:xfrm>
        </p:spPr>
        <p:txBody>
          <a:bodyPr/>
          <a:lstStyle/>
          <a:p>
            <a:r>
              <a:rPr lang="fr-FR" dirty="0" err="1"/>
              <a:t>Developer</a:t>
            </a:r>
            <a:r>
              <a:rPr lang="fr-FR" dirty="0"/>
              <a:t> </a:t>
            </a:r>
            <a:r>
              <a:rPr lang="fr-FR" dirty="0" err="1"/>
              <a:t>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0" y="1295400"/>
            <a:ext cx="10914078" cy="4953000"/>
          </a:xfrm>
        </p:spPr>
        <p:txBody>
          <a:bodyPr>
            <a:normAutofit/>
          </a:bodyPr>
          <a:lstStyle/>
          <a:p>
            <a:pPr marL="0" indent="0">
              <a:spcBef>
                <a:spcPct val="15000"/>
              </a:spcBef>
              <a:buNone/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Developer Tutorials :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GB" altLang="en-US" sz="2800" dirty="0"/>
              <a:t>IEEE </a:t>
            </a:r>
            <a:r>
              <a:rPr lang="en-GB" altLang="en-US" sz="2800" dirty="0" err="1"/>
              <a:t>Globecom</a:t>
            </a:r>
            <a:r>
              <a:rPr lang="en-GB" altLang="en-US" sz="2800" dirty="0"/>
              <a:t> conference, Polytech university, ETSI IoT week, etc…</a:t>
            </a:r>
          </a:p>
          <a:p>
            <a:pPr marL="0" indent="0">
              <a:spcBef>
                <a:spcPct val="15000"/>
              </a:spcBef>
              <a:buNone/>
              <a:defRPr/>
            </a:pPr>
            <a:endParaRPr lang="en-GB" altLang="en-US" b="1" dirty="0">
              <a:solidFill>
                <a:schemeClr val="accent1"/>
              </a:solidFill>
            </a:endParaRPr>
          </a:p>
          <a:p>
            <a:pPr marL="0" indent="0">
              <a:spcBef>
                <a:spcPct val="15000"/>
              </a:spcBef>
              <a:buNone/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Hackathons: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GB" altLang="en-US" sz="2800" dirty="0"/>
              <a:t>Dallas (US), Toulouse and Toulon (FR), Wollongong (AUS) , Campinas (BR), Seoul (KR), Malaga (ES)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GB" altLang="en-US" sz="2800" dirty="0"/>
              <a:t>More than 10 hackathons/developer events in India.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03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j-lt"/>
              </a:rPr>
              <a:t>oneM2M Organization</a:t>
            </a:r>
            <a:endParaRPr lang="en-IN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F14AFE5B-D752-44FF-AEED-547960E10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06" y="1402714"/>
            <a:ext cx="9269394" cy="5027213"/>
          </a:xfrm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BCE0F42E-017D-48F9-9C50-76F598D13436}"/>
              </a:ext>
            </a:extLst>
          </p:cNvPr>
          <p:cNvSpPr txBox="1"/>
          <p:nvPr/>
        </p:nvSpPr>
        <p:spPr>
          <a:xfrm>
            <a:off x="838200" y="6215876"/>
            <a:ext cx="3641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https://onem2m.org/harmonization-m2m/organisation</a:t>
            </a:r>
          </a:p>
        </p:txBody>
      </p:sp>
    </p:spTree>
    <p:extLst>
      <p:ext uri="{BB962C8B-B14F-4D97-AF65-F5344CB8AC3E}">
        <p14:creationId xmlns:p14="http://schemas.microsoft.com/office/powerpoint/2010/main" val="2150057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1456A7D9-6DD0-4474-8E4B-0DBE97583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23" y="161925"/>
            <a:ext cx="9516219" cy="63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77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385889" y="2292350"/>
            <a:ext cx="105838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6AE5E-AFE3-4136-8C19-81783ED47580}"/>
              </a:ext>
            </a:extLst>
          </p:cNvPr>
          <p:cNvSpPr txBox="1"/>
          <p:nvPr/>
        </p:nvSpPr>
        <p:spPr>
          <a:xfrm>
            <a:off x="4246155" y="2563950"/>
            <a:ext cx="3387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Thank You</a:t>
            </a:r>
            <a:endParaRPr lang="en-IN" sz="60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8B874-70BB-47B6-B83E-7096EED773D3}"/>
              </a:ext>
            </a:extLst>
          </p:cNvPr>
          <p:cNvSpPr txBox="1"/>
          <p:nvPr/>
        </p:nvSpPr>
        <p:spPr>
          <a:xfrm>
            <a:off x="4095376" y="3851213"/>
            <a:ext cx="37630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Laurent.Velez@etsi.org</a:t>
            </a:r>
            <a:endParaRPr lang="en-IN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4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518160" y="228600"/>
            <a:ext cx="969264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altLang="en-US" dirty="0"/>
              <a:t>  Validation and Testing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701040" y="1143001"/>
            <a:ext cx="1040130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/>
              <a:t>These 2 steps come together with the standard specification: it is about making sure that the standards </a:t>
            </a:r>
            <a:r>
              <a:rPr lang="en-GB" sz="2400" b="1" dirty="0">
                <a:solidFill>
                  <a:srgbClr val="C00000"/>
                </a:solidFill>
              </a:rPr>
              <a:t>do the right thing </a:t>
            </a:r>
            <a:r>
              <a:rPr lang="en-GB" sz="2400" dirty="0"/>
              <a:t>(Validation/Interop) and that </a:t>
            </a:r>
            <a:r>
              <a:rPr lang="en-GB" sz="2400" b="1" dirty="0">
                <a:solidFill>
                  <a:srgbClr val="C00000"/>
                </a:solidFill>
              </a:rPr>
              <a:t>they do it right</a:t>
            </a:r>
            <a:r>
              <a:rPr lang="en-GB" sz="2400" b="1" dirty="0"/>
              <a:t> </a:t>
            </a:r>
            <a:r>
              <a:rPr lang="en-GB" sz="2400" dirty="0"/>
              <a:t>(Conformance Testing)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/>
              <a:t>oneM2M WG TDE aims at having set of standardized test specifications associated with the main base standards.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/>
              <a:t>Usually Conformance or Interoperability tests are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C00000"/>
                </a:solidFill>
              </a:rPr>
              <a:t>For use by industry development processes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C00000"/>
                </a:solidFill>
              </a:rPr>
              <a:t>For 3rd party certification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C00000"/>
                </a:solidFill>
              </a:rPr>
              <a:t>Scope , development and the review done by the oneM2M WG TDE</a:t>
            </a:r>
          </a:p>
        </p:txBody>
      </p:sp>
    </p:spTree>
    <p:extLst>
      <p:ext uri="{BB962C8B-B14F-4D97-AF65-F5344CB8AC3E}">
        <p14:creationId xmlns:p14="http://schemas.microsoft.com/office/powerpoint/2010/main" val="400716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632460" y="18865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fr-FR" altLang="en-US" dirty="0" err="1"/>
              <a:t>Conformance</a:t>
            </a:r>
            <a:r>
              <a:rPr lang="fr-FR" altLang="en-US" dirty="0"/>
              <a:t> </a:t>
            </a:r>
            <a:r>
              <a:rPr lang="fr-FR" altLang="en-US" dirty="0" err="1"/>
              <a:t>testing</a:t>
            </a:r>
            <a:endParaRPr lang="en-US" altLang="en-US" dirty="0"/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 bwMode="auto">
          <a:xfrm>
            <a:off x="632460" y="1219200"/>
            <a:ext cx="1084326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Black-Box testing : Stimulation and Response</a:t>
            </a:r>
          </a:p>
          <a:p>
            <a:r>
              <a:rPr lang="en-US" altLang="en-US" sz="2400" dirty="0"/>
              <a:t>Conformance testing concentrates on specific components in a system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Conformance testing is applied over open interfaces and checks for conformance to the requirements in a base specification.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Unit testing </a:t>
            </a:r>
          </a:p>
        </p:txBody>
      </p:sp>
      <p:graphicFrame>
        <p:nvGraphicFramePr>
          <p:cNvPr id="81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357179"/>
              </p:ext>
            </p:extLst>
          </p:nvPr>
        </p:nvGraphicFramePr>
        <p:xfrm>
          <a:off x="4201001" y="2595561"/>
          <a:ext cx="488315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Visio" r:id="rId4" imgW="2070735" imgH="1486662" progId="Visio.Drawing.11">
                  <p:embed/>
                </p:oleObj>
              </mc:Choice>
              <mc:Fallback>
                <p:oleObj name="Visio" r:id="rId4" imgW="2070735" imgH="1486662" progId="Visio.Drawing.11">
                  <p:embed/>
                  <p:pic>
                    <p:nvPicPr>
                      <p:cNvPr id="819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1001" y="2595561"/>
                        <a:ext cx="488315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5">
            <a:extLst>
              <a:ext uri="{FF2B5EF4-FFF2-40B4-BE49-F238E27FC236}">
                <a16:creationId xmlns:a16="http://schemas.microsoft.com/office/drawing/2014/main" id="{B19479A8-9B4B-4464-9FD5-94B29D12ACF3}"/>
              </a:ext>
            </a:extLst>
          </p:cNvPr>
          <p:cNvGrpSpPr>
            <a:grpSpLocks/>
          </p:cNvGrpSpPr>
          <p:nvPr/>
        </p:nvGrpSpPr>
        <p:grpSpPr bwMode="auto">
          <a:xfrm>
            <a:off x="3490915" y="4262439"/>
            <a:ext cx="1157288" cy="1614487"/>
            <a:chOff x="1683" y="2480"/>
            <a:chExt cx="729" cy="1017"/>
          </a:xfrm>
        </p:grpSpPr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934E2F88-4DEF-4410-8FCD-33B0F08F4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3" y="2788"/>
              <a:ext cx="546" cy="709"/>
              <a:chOff x="1683" y="2565"/>
              <a:chExt cx="546" cy="709"/>
            </a:xfrm>
          </p:grpSpPr>
          <p:pic>
            <p:nvPicPr>
              <p:cNvPr id="9" name="Picture 17" descr="BD18201_">
                <a:extLst>
                  <a:ext uri="{FF2B5EF4-FFF2-40B4-BE49-F238E27FC236}">
                    <a16:creationId xmlns:a16="http://schemas.microsoft.com/office/drawing/2014/main" id="{963759CE-B97E-4CC7-A79C-4BA0EBFCED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3" y="2565"/>
                <a:ext cx="546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 Box 18">
                <a:extLst>
                  <a:ext uri="{FF2B5EF4-FFF2-40B4-BE49-F238E27FC236}">
                    <a16:creationId xmlns:a16="http://schemas.microsoft.com/office/drawing/2014/main" id="{328BD29C-ECAA-493F-A109-8089F9A6C9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6" y="2754"/>
                <a:ext cx="4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 dirty="0" err="1">
                    <a:solidFill>
                      <a:schemeClr val="tx2"/>
                    </a:solidFill>
                    <a:latin typeface="Arial Unicode MS" pitchFamily="34" charset="-128"/>
                  </a:rPr>
                  <a:t>Reqs</a:t>
                </a:r>
                <a:r>
                  <a:rPr lang="en-GB" altLang="en-US" sz="1600" dirty="0">
                    <a:latin typeface="Arial Unicode MS" pitchFamily="34" charset="-128"/>
                  </a:rPr>
                  <a:t>.</a:t>
                </a:r>
              </a:p>
            </p:txBody>
          </p:sp>
        </p:grpSp>
        <p:sp>
          <p:nvSpPr>
            <p:cNvPr id="8" name="Line 19">
              <a:extLst>
                <a:ext uri="{FF2B5EF4-FFF2-40B4-BE49-F238E27FC236}">
                  <a16:creationId xmlns:a16="http://schemas.microsoft.com/office/drawing/2014/main" id="{CF89247C-D9CA-44E5-A51C-4C3171987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0" y="2480"/>
              <a:ext cx="432" cy="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341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609600" y="16033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fr-FR" altLang="en-US" dirty="0" err="1"/>
              <a:t>Interoperability</a:t>
            </a:r>
            <a:r>
              <a:rPr lang="fr-FR" altLang="en-US" dirty="0"/>
              <a:t> </a:t>
            </a:r>
            <a:r>
              <a:rPr lang="fr-FR" altLang="en-US" dirty="0" err="1"/>
              <a:t>testing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19201"/>
            <a:ext cx="11132820" cy="4906963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Tests (end-to-end) functionality between 2 or more products</a:t>
            </a:r>
          </a:p>
          <a:p>
            <a:pPr>
              <a:defRPr/>
            </a:pPr>
            <a:r>
              <a:rPr lang="en-US" altLang="en-US" sz="2400" dirty="0"/>
              <a:t>It shows, from the user's viewpoint, that functionality is accomplished (</a:t>
            </a:r>
            <a:r>
              <a:rPr lang="en-US" altLang="en-US" sz="2400" b="1" dirty="0"/>
              <a:t>but not how</a:t>
            </a:r>
            <a:r>
              <a:rPr lang="en-US" altLang="en-US" sz="2400" dirty="0"/>
              <a:t>). </a:t>
            </a:r>
          </a:p>
          <a:p>
            <a:pPr>
              <a:defRPr/>
            </a:pPr>
            <a:r>
              <a:rPr lang="en-US" altLang="en-US" sz="2400" dirty="0"/>
              <a:t>System testing </a:t>
            </a:r>
            <a:endParaRPr lang="en-US" sz="2400" dirty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762091" y="2894979"/>
          <a:ext cx="6827838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Visio" r:id="rId4" imgW="4552188" imgH="3315462" progId="Visio.Drawing.11">
                  <p:embed/>
                </p:oleObj>
              </mc:Choice>
              <mc:Fallback>
                <p:oleObj name="Visio" r:id="rId4" imgW="4552188" imgH="3315462" progId="Visio.Drawing.11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8908"/>
                      <a:stretch>
                        <a:fillRect/>
                      </a:stretch>
                    </p:blipFill>
                    <p:spPr bwMode="auto">
                      <a:xfrm>
                        <a:off x="2762091" y="2894979"/>
                        <a:ext cx="6827838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368802" y="2362201"/>
            <a:ext cx="1614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/>
              <a:t>system testing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3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645673" y="160789"/>
            <a:ext cx="1016508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altLang="en-US" sz="3600" dirty="0"/>
              <a:t>Interop and Conformance are Complementary</a:t>
            </a:r>
            <a:endParaRPr lang="en-US" alt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35280" y="1143001"/>
            <a:ext cx="9799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800" dirty="0"/>
              <a:t>Products could happen to be Interoperable but not conformant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800" dirty="0"/>
              <a:t>Products could happen to be conformant but not interoperable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en-US" sz="2800" dirty="0"/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altLang="en-US" sz="2800" dirty="0" err="1"/>
              <a:t>Interop</a:t>
            </a:r>
            <a:r>
              <a:rPr lang="fr-FR" altLang="en-US" sz="2800" dirty="0"/>
              <a:t> </a:t>
            </a:r>
            <a:r>
              <a:rPr lang="fr-FR" altLang="en-US" sz="2800" dirty="0" err="1"/>
              <a:t>testing</a:t>
            </a:r>
            <a:r>
              <a:rPr lang="fr-FR" altLang="en-US" sz="2800" dirty="0"/>
              <a:t> </a:t>
            </a:r>
            <a:r>
              <a:rPr lang="fr-FR" altLang="en-US" sz="2800" dirty="0" err="1"/>
              <a:t>is</a:t>
            </a:r>
            <a:r>
              <a:rPr lang="fr-FR" altLang="en-US" sz="2800" dirty="0"/>
              <a:t> more </a:t>
            </a:r>
            <a:r>
              <a:rPr lang="fr-FR" altLang="en-US" sz="2800" dirty="0" err="1"/>
              <a:t>appropriate</a:t>
            </a:r>
            <a:r>
              <a:rPr lang="fr-FR" altLang="en-US" sz="2800" dirty="0"/>
              <a:t> </a:t>
            </a:r>
            <a:r>
              <a:rPr lang="fr-FR" altLang="en-US" sz="2800" dirty="0" err="1"/>
              <a:t>when</a:t>
            </a:r>
            <a:r>
              <a:rPr lang="fr-FR" altLang="en-US" sz="2800" dirty="0"/>
              <a:t> the standard </a:t>
            </a:r>
            <a:r>
              <a:rPr lang="fr-FR" altLang="en-US" sz="2800" dirty="0" err="1"/>
              <a:t>is</a:t>
            </a:r>
            <a:r>
              <a:rPr lang="fr-FR" altLang="en-US" sz="2800" dirty="0"/>
              <a:t> in </a:t>
            </a:r>
            <a:r>
              <a:rPr lang="fr-FR" altLang="en-US" sz="2800" dirty="0" err="1"/>
              <a:t>development</a:t>
            </a:r>
            <a:r>
              <a:rPr lang="fr-FR" altLang="en-US" sz="2800" dirty="0"/>
              <a:t> phase . </a:t>
            </a:r>
            <a:r>
              <a:rPr lang="fr-FR" sz="2800" dirty="0"/>
              <a:t>It </a:t>
            </a:r>
            <a:r>
              <a:rPr lang="fr-FR" sz="2800" dirty="0" err="1"/>
              <a:t>helps</a:t>
            </a:r>
            <a:r>
              <a:rPr lang="fr-FR" sz="2800" dirty="0"/>
              <a:t> to </a:t>
            </a:r>
            <a:r>
              <a:rPr lang="fr-FR" sz="2800" dirty="0" err="1"/>
              <a:t>validate</a:t>
            </a:r>
            <a:r>
              <a:rPr lang="fr-FR" sz="2800" dirty="0"/>
              <a:t> the standards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800" dirty="0"/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800" dirty="0" err="1"/>
              <a:t>Conformance</a:t>
            </a:r>
            <a:r>
              <a:rPr lang="fr-FR" sz="2800" dirty="0"/>
              <a:t> </a:t>
            </a:r>
            <a:r>
              <a:rPr lang="fr-FR" sz="2800" dirty="0" err="1"/>
              <a:t>testing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more </a:t>
            </a:r>
            <a:r>
              <a:rPr lang="fr-FR" sz="2800" dirty="0" err="1"/>
              <a:t>appropriate</a:t>
            </a:r>
            <a:r>
              <a:rPr lang="fr-FR" sz="2800" dirty="0"/>
              <a:t> for </a:t>
            </a:r>
            <a:r>
              <a:rPr lang="fr-FR" sz="2800" dirty="0" err="1"/>
              <a:t>testing</a:t>
            </a:r>
            <a:r>
              <a:rPr lang="fr-FR" sz="2800" dirty="0"/>
              <a:t> stable </a:t>
            </a:r>
            <a:r>
              <a:rPr lang="fr-FR" sz="2800" dirty="0" err="1"/>
              <a:t>specifications</a:t>
            </a:r>
            <a:r>
              <a:rPr lang="fr-FR" sz="2800" dirty="0"/>
              <a:t> and  </a:t>
            </a:r>
            <a:r>
              <a:rPr lang="fr-FR" sz="2800" dirty="0" err="1"/>
              <a:t>is</a:t>
            </a:r>
            <a:r>
              <a:rPr lang="fr-FR" sz="2800" dirty="0"/>
              <a:t> for </a:t>
            </a:r>
            <a:r>
              <a:rPr lang="fr-FR" sz="2800" dirty="0" err="1"/>
              <a:t>testing</a:t>
            </a:r>
            <a:r>
              <a:rPr lang="fr-FR" sz="2800" dirty="0"/>
              <a:t> </a:t>
            </a:r>
            <a:r>
              <a:rPr lang="fr-FR" sz="2800" dirty="0" err="1"/>
              <a:t>product</a:t>
            </a:r>
            <a:r>
              <a:rPr lang="fr-FR" sz="2800" dirty="0"/>
              <a:t> and check if the standard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correctly</a:t>
            </a:r>
            <a:r>
              <a:rPr lang="fr-FR" sz="2800" dirty="0"/>
              <a:t> </a:t>
            </a:r>
            <a:r>
              <a:rPr lang="fr-FR" sz="2800" dirty="0" err="1"/>
              <a:t>implemented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6041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6B03-90FA-44F1-8450-1DE60889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59385"/>
            <a:ext cx="1120902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Development of Conformance Test Specifications </a:t>
            </a:r>
            <a:br>
              <a:rPr lang="en-GB" sz="4000" b="1" dirty="0"/>
            </a:br>
            <a:endParaRPr lang="en-GB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7AA32-02F8-4F6A-9267-97858EDBBC32}"/>
              </a:ext>
            </a:extLst>
          </p:cNvPr>
          <p:cNvSpPr txBox="1"/>
          <p:nvPr/>
        </p:nvSpPr>
        <p:spPr>
          <a:xfrm>
            <a:off x="100631" y="2188101"/>
            <a:ext cx="4183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ATS</a:t>
            </a:r>
            <a:r>
              <a:rPr lang="fr-FR" dirty="0"/>
              <a:t> : Abstract Test Suite </a:t>
            </a:r>
          </a:p>
          <a:p>
            <a:r>
              <a:rPr lang="fr-FR" b="1" dirty="0"/>
              <a:t>TP</a:t>
            </a:r>
            <a:r>
              <a:rPr lang="fr-FR" dirty="0"/>
              <a:t> : Test </a:t>
            </a:r>
            <a:r>
              <a:rPr lang="fr-FR" dirty="0" err="1"/>
              <a:t>Purposes</a:t>
            </a:r>
            <a:endParaRPr lang="fr-FR" dirty="0"/>
          </a:p>
          <a:p>
            <a:r>
              <a:rPr lang="fr-FR" b="1" dirty="0"/>
              <a:t>TSS</a:t>
            </a:r>
            <a:r>
              <a:rPr lang="fr-FR" dirty="0"/>
              <a:t> : Test Suite Structure</a:t>
            </a:r>
          </a:p>
          <a:p>
            <a:r>
              <a:rPr lang="fr-FR" b="1" dirty="0"/>
              <a:t>IXIT</a:t>
            </a:r>
            <a:r>
              <a:rPr lang="fr-FR" dirty="0"/>
              <a:t> : </a:t>
            </a:r>
            <a:r>
              <a:rPr lang="en-GB" dirty="0"/>
              <a:t>Implementation </a:t>
            </a:r>
            <a:r>
              <a:rPr lang="en-GB" dirty="0" err="1"/>
              <a:t>eXtra</a:t>
            </a:r>
            <a:r>
              <a:rPr lang="en-GB" dirty="0"/>
              <a:t> Information for Testing </a:t>
            </a:r>
            <a:endParaRPr lang="fr-FR" dirty="0"/>
          </a:p>
          <a:p>
            <a:r>
              <a:rPr lang="fr-FR" b="1" dirty="0"/>
              <a:t>ETS</a:t>
            </a:r>
            <a:r>
              <a:rPr lang="fr-FR" dirty="0"/>
              <a:t> : </a:t>
            </a:r>
            <a:r>
              <a:rPr lang="en-GB" dirty="0"/>
              <a:t>Executable Test Suite </a:t>
            </a:r>
          </a:p>
          <a:p>
            <a:r>
              <a:rPr lang="fr-FR" b="1" dirty="0"/>
              <a:t>ICS</a:t>
            </a:r>
            <a:r>
              <a:rPr lang="fr-FR" dirty="0"/>
              <a:t> : </a:t>
            </a:r>
            <a:r>
              <a:rPr lang="en-GB" dirty="0"/>
              <a:t>Implementation Conformance Statement </a:t>
            </a:r>
            <a:endParaRPr lang="fr-FR" dirty="0"/>
          </a:p>
          <a:p>
            <a:r>
              <a:rPr lang="fr-FR" b="1" dirty="0"/>
              <a:t>IUT</a:t>
            </a:r>
            <a:r>
              <a:rPr lang="fr-FR" dirty="0"/>
              <a:t> :  </a:t>
            </a:r>
            <a:r>
              <a:rPr lang="fr-FR" dirty="0" err="1"/>
              <a:t>Implementation</a:t>
            </a:r>
            <a:r>
              <a:rPr lang="fr-FR" dirty="0"/>
              <a:t> Under Test</a:t>
            </a:r>
            <a:endParaRPr lang="en-GB" dirty="0"/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364845E8-0801-47B8-A5E8-326E55123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26" y="1381422"/>
            <a:ext cx="8072343" cy="4095155"/>
          </a:xfrm>
        </p:spPr>
      </p:pic>
    </p:spTree>
    <p:extLst>
      <p:ext uri="{BB962C8B-B14F-4D97-AF65-F5344CB8AC3E}">
        <p14:creationId xmlns:p14="http://schemas.microsoft.com/office/powerpoint/2010/main" val="222547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028238" y="6372225"/>
            <a:ext cx="468312" cy="249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E2EB2E-C644-4BDE-8CAE-C71B63603852}" type="slidenum">
              <a:rPr lang="en-GB" altLang="en-US">
                <a:solidFill>
                  <a:schemeClr val="bg1"/>
                </a:solidFill>
              </a:rPr>
              <a:pPr eaLnBrk="1" hangingPunct="1"/>
              <a:t>9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252908"/>
            <a:ext cx="8504237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What is TTCN-3?</a:t>
            </a:r>
          </a:p>
        </p:txBody>
      </p:sp>
      <p:sp>
        <p:nvSpPr>
          <p:cNvPr id="25604" name="Rectangle 3" descr="5%"/>
          <p:cNvSpPr>
            <a:spLocks noGrp="1" noChangeArrowheads="1"/>
          </p:cNvSpPr>
          <p:nvPr>
            <p:ph type="body" idx="1"/>
          </p:nvPr>
        </p:nvSpPr>
        <p:spPr>
          <a:xfrm>
            <a:off x="594360" y="1242061"/>
            <a:ext cx="9666322" cy="4886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u="sng" dirty="0"/>
              <a:t>T</a:t>
            </a:r>
            <a:r>
              <a:rPr lang="en-GB" altLang="en-US" sz="2400" dirty="0"/>
              <a:t>esting and </a:t>
            </a:r>
            <a:r>
              <a:rPr lang="en-GB" altLang="en-US" sz="2400" u="sng" dirty="0"/>
              <a:t>T</a:t>
            </a:r>
            <a:r>
              <a:rPr lang="en-GB" altLang="en-US" sz="2400" dirty="0"/>
              <a:t>est </a:t>
            </a:r>
            <a:r>
              <a:rPr lang="en-GB" altLang="en-US" sz="2400" u="sng" dirty="0"/>
              <a:t>C</a:t>
            </a:r>
            <a:r>
              <a:rPr lang="en-GB" altLang="en-US" sz="2400" dirty="0"/>
              <a:t>ontrol </a:t>
            </a:r>
            <a:r>
              <a:rPr lang="en-GB" altLang="en-US" sz="2400" u="sng" dirty="0"/>
              <a:t>N</a:t>
            </a:r>
            <a:r>
              <a:rPr lang="en-GB" altLang="en-US" sz="2400" dirty="0"/>
              <a:t>otation Version </a:t>
            </a:r>
            <a:r>
              <a:rPr lang="en-GB" altLang="en-US" sz="2400" u="sng" dirty="0"/>
              <a:t>3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Internationally standardized language developed specifically for executable test specification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/>
              <a:t>Specified by ETSI MTS Technical Committee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/>
              <a:t>Is independent of a specific IUT or IUT interfaces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/>
              <a:t>Is independent of a test execution environment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/>
              <a:t>Standard available at </a:t>
            </a:r>
            <a:r>
              <a:rPr lang="en-GB" altLang="en-US" sz="2000" dirty="0">
                <a:hlinkClick r:id="rId3"/>
              </a:rPr>
              <a:t>portal.etsi.org</a:t>
            </a:r>
            <a:r>
              <a:rPr lang="en-GB" altLang="en-US" sz="2000" dirty="0"/>
              <a:t> via ETSI programme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Allows unambiguous implementation of tests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Look and feel of a regular programming language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Good tool support (many commercial tools available)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Successfully deployed in different organizations and industry in a variety of application 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/>
              <a:t>e.g., telecom, automotive, software, etc.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6096000" y="326875"/>
            <a:ext cx="239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BB4FB1"/>
                </a:solidFill>
                <a:hlinkClick r:id="rId4"/>
              </a:rPr>
              <a:t>www.ttcn-3.org</a:t>
            </a:r>
            <a:endParaRPr lang="en-GB" altLang="en-US" sz="2400" b="1" dirty="0">
              <a:solidFill>
                <a:srgbClr val="BB4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2802"/>
      </p:ext>
    </p:extLst>
  </p:cSld>
  <p:clrMapOvr>
    <a:masterClrMapping/>
  </p:clrMapOvr>
</p:sld>
</file>

<file path=ppt/theme/theme1.xml><?xml version="1.0" encoding="utf-8"?>
<a:theme xmlns:a="http://schemas.openxmlformats.org/drawingml/2006/main" name="Future Technolog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1293</Words>
  <Application>Microsoft Office PowerPoint</Application>
  <PresentationFormat>Widescreen</PresentationFormat>
  <Paragraphs>249</Paragraphs>
  <Slides>31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Gulim</vt:lpstr>
      <vt:lpstr>Malgun Gothic</vt:lpstr>
      <vt:lpstr>Arial</vt:lpstr>
      <vt:lpstr>Arial Unicode MS</vt:lpstr>
      <vt:lpstr>Calibri</vt:lpstr>
      <vt:lpstr>Calibri Light</vt:lpstr>
      <vt:lpstr>Myriad Pro</vt:lpstr>
      <vt:lpstr>Times New Roman</vt:lpstr>
      <vt:lpstr>Trebuchet MS</vt:lpstr>
      <vt:lpstr>Future Technologies</vt:lpstr>
      <vt:lpstr>Visio</vt:lpstr>
      <vt:lpstr>PowerPoint Presentation</vt:lpstr>
      <vt:lpstr>PowerPoint Presentation</vt:lpstr>
      <vt:lpstr>oneM2M Organization</vt:lpstr>
      <vt:lpstr>  Validation and Testing</vt:lpstr>
      <vt:lpstr>Conformance testing</vt:lpstr>
      <vt:lpstr>Interoperability testing</vt:lpstr>
      <vt:lpstr>Interop and Conformance are Complementary</vt:lpstr>
      <vt:lpstr>Development of Conformance Test Specifications  </vt:lpstr>
      <vt:lpstr>What is TTCN-3?</vt:lpstr>
      <vt:lpstr>WG TDE main specifications</vt:lpstr>
      <vt:lpstr>Why Validate Standards?</vt:lpstr>
      <vt:lpstr>oneM2M Interop Events</vt:lpstr>
      <vt:lpstr>Interop#3 Kobe (2016)</vt:lpstr>
      <vt:lpstr>PowerPoint Presentation</vt:lpstr>
      <vt:lpstr>PowerPoint Presentation</vt:lpstr>
      <vt:lpstr>TTA Certification</vt:lpstr>
      <vt:lpstr>Global certification solution for oneM2M</vt:lpstr>
      <vt:lpstr>oneM2M Certification by GCF </vt:lpstr>
      <vt:lpstr>Testing in oneM2M standard</vt:lpstr>
      <vt:lpstr>oneM2M Certification program</vt:lpstr>
      <vt:lpstr>oneM2M Certification program</vt:lpstr>
      <vt:lpstr>oneM2M Certification program</vt:lpstr>
      <vt:lpstr>oneM2M Certification program</vt:lpstr>
      <vt:lpstr>Contact names</vt:lpstr>
      <vt:lpstr>PowerPoint Presentation</vt:lpstr>
      <vt:lpstr>Developer Guides  </vt:lpstr>
      <vt:lpstr>Developer resources</vt:lpstr>
      <vt:lpstr>Teaching materials</vt:lpstr>
      <vt:lpstr>Developer events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Shefali Sinha</dc:creator>
  <cp:lastModifiedBy>Laurent Velez</cp:lastModifiedBy>
  <cp:revision>116</cp:revision>
  <dcterms:created xsi:type="dcterms:W3CDTF">2020-01-17T06:46:23Z</dcterms:created>
  <dcterms:modified xsi:type="dcterms:W3CDTF">2021-07-07T21:06:24Z</dcterms:modified>
</cp:coreProperties>
</file>